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8" r:id="rId2"/>
    <p:sldId id="259" r:id="rId3"/>
    <p:sldId id="269" r:id="rId4"/>
    <p:sldId id="273" r:id="rId5"/>
    <p:sldId id="274" r:id="rId6"/>
    <p:sldId id="276" r:id="rId7"/>
    <p:sldId id="277" r:id="rId8"/>
    <p:sldId id="282" r:id="rId9"/>
    <p:sldId id="260" r:id="rId10"/>
    <p:sldId id="261" r:id="rId11"/>
    <p:sldId id="284" r:id="rId12"/>
    <p:sldId id="287" r:id="rId13"/>
    <p:sldId id="286" r:id="rId14"/>
    <p:sldId id="288" r:id="rId15"/>
    <p:sldId id="289" r:id="rId16"/>
    <p:sldId id="290" r:id="rId17"/>
    <p:sldId id="291" r:id="rId18"/>
    <p:sldId id="292" r:id="rId19"/>
    <p:sldId id="293" r:id="rId20"/>
    <p:sldId id="272" r:id="rId21"/>
    <p:sldId id="283" r:id="rId22"/>
    <p:sldId id="267" r:id="rId23"/>
    <p:sldId id="296" r:id="rId24"/>
    <p:sldId id="295" r:id="rId25"/>
    <p:sldId id="294" r:id="rId26"/>
    <p:sldId id="297" r:id="rId27"/>
    <p:sldId id="26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  <a:srgbClr val="BF3F82"/>
    <a:srgbClr val="853B72"/>
    <a:srgbClr val="CC0066"/>
    <a:srgbClr val="FFFFFF"/>
    <a:srgbClr val="F5F5F5"/>
    <a:srgbClr val="4D1B59"/>
    <a:srgbClr val="662476"/>
    <a:srgbClr val="8E407A"/>
    <a:srgbClr val="773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76612F-DCA1-4B1C-B3DF-A02158A548F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F9DEB77-0DE9-4089-B9CA-CC5C592A00B8}">
      <dgm:prSet phldrT="[텍스트]" custT="1"/>
      <dgm:spPr>
        <a:solidFill>
          <a:srgbClr val="4D1B59"/>
        </a:solidFill>
      </dgm:spPr>
      <dgm:t>
        <a:bodyPr/>
        <a:lstStyle/>
        <a:p>
          <a:pPr latinLnBrk="1">
            <a:spcAft>
              <a:spcPts val="0"/>
            </a:spcAft>
          </a:pPr>
          <a:r>
            <a:rPr lang="ko-KR" altLang="en-US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장소 별로 </a:t>
          </a:r>
          <a:endParaRPr lang="en-US" altLang="ko-KR" sz="18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  <a:p>
          <a:pPr latinLnBrk="1">
            <a:spcAft>
              <a:spcPts val="0"/>
            </a:spcAft>
          </a:pPr>
          <a:r>
            <a:rPr lang="ko-KR" altLang="en-US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모든 리뷰를 </a:t>
          </a:r>
          <a:r>
            <a:rPr lang="en-US" altLang="ko-KR" sz="1800" dirty="0" err="1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group_by</a:t>
          </a:r>
          <a:endParaRPr lang="ko-KR" altLang="en-US" sz="18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B77CB9F9-418C-4A63-A4AB-1A0EE34A3CFE}" type="parTrans" cxnId="{08BFF968-D86D-4F0B-8703-5287739BA5CD}">
      <dgm:prSet/>
      <dgm:spPr/>
      <dgm:t>
        <a:bodyPr/>
        <a:lstStyle/>
        <a:p>
          <a:pPr latinLnBrk="1"/>
          <a:endParaRPr lang="ko-KR" altLang="en-US" sz="160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044E5479-BEDC-4B3C-90FC-FBE4C254B5F4}" type="sibTrans" cxnId="{08BFF968-D86D-4F0B-8703-5287739BA5CD}">
      <dgm:prSet/>
      <dgm:spPr/>
      <dgm:t>
        <a:bodyPr/>
        <a:lstStyle/>
        <a:p>
          <a:pPr latinLnBrk="1"/>
          <a:endParaRPr lang="ko-KR" altLang="en-US" sz="160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F5EC49BE-BC70-45C3-8093-1E5138076C1B}">
      <dgm:prSet phldrT="[텍스트]" custT="1"/>
      <dgm:spPr>
        <a:solidFill>
          <a:srgbClr val="8E407A"/>
        </a:solidFill>
      </dgm:spPr>
      <dgm:t>
        <a:bodyPr/>
        <a:lstStyle/>
        <a:p>
          <a:pPr latinLnBrk="1">
            <a:spcAft>
              <a:spcPts val="600"/>
            </a:spcAft>
          </a:pPr>
          <a:r>
            <a:rPr lang="ko-KR" altLang="en-US" sz="1600" dirty="0" err="1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카운트된</a:t>
          </a:r>
          <a:r>
            <a: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 키워드 </a:t>
          </a:r>
          <a:endParaRPr lang="en-US" altLang="ko-KR" sz="16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  <a:p>
          <a:pPr latinLnBrk="1">
            <a:spcAft>
              <a:spcPts val="600"/>
            </a:spcAft>
          </a:pPr>
          <a:r>
            <a: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상위 </a:t>
          </a:r>
          <a:r>
            <a: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10</a:t>
          </a:r>
          <a:r>
            <a: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개</a:t>
          </a:r>
          <a:endParaRPr lang="en-US" altLang="ko-KR" sz="16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  <a:p>
          <a:pPr latinLnBrk="1">
            <a:spcAft>
              <a:spcPts val="600"/>
            </a:spcAft>
          </a:pPr>
          <a:r>
            <a: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= </a:t>
          </a:r>
          <a:r>
            <a: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해당 장소의 태그</a:t>
          </a:r>
          <a:r>
            <a: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 </a:t>
          </a:r>
          <a:endParaRPr lang="ko-KR" altLang="en-US" sz="16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7E9414AF-828D-4EF5-AE81-04FC2D57C205}" type="parTrans" cxnId="{0DDD2678-3CAA-41B5-817E-B67EEDCDF3A7}">
      <dgm:prSet/>
      <dgm:spPr/>
      <dgm:t>
        <a:bodyPr/>
        <a:lstStyle/>
        <a:p>
          <a:pPr latinLnBrk="1"/>
          <a:endParaRPr lang="ko-KR" altLang="en-US" sz="160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B50CCC8C-D86C-42F0-AD7C-A0F7CDF565BF}" type="sibTrans" cxnId="{0DDD2678-3CAA-41B5-817E-B67EEDCDF3A7}">
      <dgm:prSet/>
      <dgm:spPr/>
      <dgm:t>
        <a:bodyPr/>
        <a:lstStyle/>
        <a:p>
          <a:pPr latinLnBrk="1"/>
          <a:endParaRPr lang="ko-KR" altLang="en-US" sz="160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A0577F85-789B-43F8-B9DD-E4D2AAA5BC9F}">
      <dgm:prSet phldrT="[텍스트]" custT="1"/>
      <dgm:spPr>
        <a:solidFill>
          <a:srgbClr val="BF3F82"/>
        </a:solidFill>
      </dgm:spPr>
      <dgm:t>
        <a:bodyPr/>
        <a:lstStyle/>
        <a:p>
          <a:pPr latinLnBrk="1"/>
          <a:r>
            <a: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상위 태그 기반의 장소 별 </a:t>
          </a:r>
          <a:r>
            <a: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tour type</a:t>
          </a:r>
          <a:r>
            <a: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 확정 및 위치 칼럼 추가</a:t>
          </a:r>
        </a:p>
      </dgm:t>
    </dgm:pt>
    <dgm:pt modelId="{BF514158-2100-4CD1-A023-DD3AB45FF789}" type="parTrans" cxnId="{C830B588-0754-466C-A901-6AE6BC4E4A39}">
      <dgm:prSet/>
      <dgm:spPr/>
      <dgm:t>
        <a:bodyPr/>
        <a:lstStyle/>
        <a:p>
          <a:pPr latinLnBrk="1"/>
          <a:endParaRPr lang="ko-KR" altLang="en-US" sz="160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8333D95A-EFC6-4269-A24F-30047775EA8D}" type="sibTrans" cxnId="{C830B588-0754-466C-A901-6AE6BC4E4A39}">
      <dgm:prSet/>
      <dgm:spPr/>
      <dgm:t>
        <a:bodyPr/>
        <a:lstStyle/>
        <a:p>
          <a:pPr latinLnBrk="1"/>
          <a:endParaRPr lang="ko-KR" altLang="en-US" sz="160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E08819C7-CA8E-474F-88D5-6F4B608BDDBA}">
      <dgm:prSet custT="1"/>
      <dgm:spPr>
        <a:solidFill>
          <a:srgbClr val="662476"/>
        </a:solidFill>
      </dgm:spPr>
      <dgm:t>
        <a:bodyPr/>
        <a:lstStyle/>
        <a:p>
          <a:pPr latinLnBrk="1"/>
          <a:r>
            <a:rPr lang="ko-KR" altLang="en-US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리뷰 속 키워드</a:t>
          </a:r>
          <a:endParaRPr lang="en-US" altLang="ko-KR" sz="18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  <a:p>
          <a:pPr latinLnBrk="1"/>
          <a:r>
            <a:rPr lang="ko-KR" altLang="en-US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단어 카운트</a:t>
          </a:r>
          <a:endParaRPr lang="en-US" altLang="ko-KR" sz="18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A4A5F6BA-18A8-4442-B088-C103444CC055}" type="parTrans" cxnId="{9EDFC2A7-A720-422A-B9BA-101B9A190EEB}">
      <dgm:prSet/>
      <dgm:spPr/>
      <dgm:t>
        <a:bodyPr/>
        <a:lstStyle/>
        <a:p>
          <a:pPr latinLnBrk="1"/>
          <a:endParaRPr lang="ko-KR" altLang="en-US" sz="160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7BD3EBEF-6700-4CB7-87D0-11934B40F8EE}" type="sibTrans" cxnId="{9EDFC2A7-A720-422A-B9BA-101B9A190EEB}">
      <dgm:prSet/>
      <dgm:spPr/>
      <dgm:t>
        <a:bodyPr/>
        <a:lstStyle/>
        <a:p>
          <a:pPr latinLnBrk="1"/>
          <a:endParaRPr lang="ko-KR" altLang="en-US" sz="160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AF4DBD9C-E217-4755-A807-080CC17F8F39}" type="pres">
      <dgm:prSet presAssocID="{6576612F-DCA1-4B1C-B3DF-A02158A548F0}" presName="CompostProcess" presStyleCnt="0">
        <dgm:presLayoutVars>
          <dgm:dir/>
          <dgm:resizeHandles val="exact"/>
        </dgm:presLayoutVars>
      </dgm:prSet>
      <dgm:spPr/>
    </dgm:pt>
    <dgm:pt modelId="{30FC4BEB-2521-438C-9915-6D2835A65E53}" type="pres">
      <dgm:prSet presAssocID="{6576612F-DCA1-4B1C-B3DF-A02158A548F0}" presName="arrow" presStyleLbl="bgShp" presStyleIdx="0" presStyleCnt="1" custScaleX="117647" custLinFactNeighborX="0" custLinFactNeighborY="0"/>
      <dgm:spPr/>
    </dgm:pt>
    <dgm:pt modelId="{A972A7F1-A5F2-474B-88E7-004DABAA7F0D}" type="pres">
      <dgm:prSet presAssocID="{6576612F-DCA1-4B1C-B3DF-A02158A548F0}" presName="linearProcess" presStyleCnt="0"/>
      <dgm:spPr/>
    </dgm:pt>
    <dgm:pt modelId="{A32D3A4F-EC7F-44D1-A7B5-E745F4CEDD98}" type="pres">
      <dgm:prSet presAssocID="{7F9DEB77-0DE9-4089-B9CA-CC5C592A00B8}" presName="textNode" presStyleLbl="node1" presStyleIdx="0" presStyleCnt="4">
        <dgm:presLayoutVars>
          <dgm:bulletEnabled val="1"/>
        </dgm:presLayoutVars>
      </dgm:prSet>
      <dgm:spPr/>
    </dgm:pt>
    <dgm:pt modelId="{56E3DA58-E4F8-4343-AE7C-6EBB31BDDB6D}" type="pres">
      <dgm:prSet presAssocID="{044E5479-BEDC-4B3C-90FC-FBE4C254B5F4}" presName="sibTrans" presStyleCnt="0"/>
      <dgm:spPr/>
    </dgm:pt>
    <dgm:pt modelId="{3DB0CD31-02A1-48D2-B2BE-B072609DA37B}" type="pres">
      <dgm:prSet presAssocID="{E08819C7-CA8E-474F-88D5-6F4B608BDDBA}" presName="textNode" presStyleLbl="node1" presStyleIdx="1" presStyleCnt="4">
        <dgm:presLayoutVars>
          <dgm:bulletEnabled val="1"/>
        </dgm:presLayoutVars>
      </dgm:prSet>
      <dgm:spPr/>
    </dgm:pt>
    <dgm:pt modelId="{DEEC4AE2-22F7-4060-B48B-DEE14350340A}" type="pres">
      <dgm:prSet presAssocID="{7BD3EBEF-6700-4CB7-87D0-11934B40F8EE}" presName="sibTrans" presStyleCnt="0"/>
      <dgm:spPr/>
    </dgm:pt>
    <dgm:pt modelId="{3D7E90D3-1C84-4A94-8456-95F01555718C}" type="pres">
      <dgm:prSet presAssocID="{F5EC49BE-BC70-45C3-8093-1E5138076C1B}" presName="textNode" presStyleLbl="node1" presStyleIdx="2" presStyleCnt="4">
        <dgm:presLayoutVars>
          <dgm:bulletEnabled val="1"/>
        </dgm:presLayoutVars>
      </dgm:prSet>
      <dgm:spPr/>
    </dgm:pt>
    <dgm:pt modelId="{12620BE9-0550-4FD4-B2D5-925B6ADBF916}" type="pres">
      <dgm:prSet presAssocID="{B50CCC8C-D86C-42F0-AD7C-A0F7CDF565BF}" presName="sibTrans" presStyleCnt="0"/>
      <dgm:spPr/>
    </dgm:pt>
    <dgm:pt modelId="{3F606D14-6A34-4118-A7A4-904CF56B4222}" type="pres">
      <dgm:prSet presAssocID="{A0577F85-789B-43F8-B9DD-E4D2AAA5BC9F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08BFF968-D86D-4F0B-8703-5287739BA5CD}" srcId="{6576612F-DCA1-4B1C-B3DF-A02158A548F0}" destId="{7F9DEB77-0DE9-4089-B9CA-CC5C592A00B8}" srcOrd="0" destOrd="0" parTransId="{B77CB9F9-418C-4A63-A4AB-1A0EE34A3CFE}" sibTransId="{044E5479-BEDC-4B3C-90FC-FBE4C254B5F4}"/>
    <dgm:cxn modelId="{483DE44C-28C1-44F2-AB9E-D69176AE1992}" type="presOf" srcId="{6576612F-DCA1-4B1C-B3DF-A02158A548F0}" destId="{AF4DBD9C-E217-4755-A807-080CC17F8F39}" srcOrd="0" destOrd="0" presId="urn:microsoft.com/office/officeart/2005/8/layout/hProcess9"/>
    <dgm:cxn modelId="{0DDD2678-3CAA-41B5-817E-B67EEDCDF3A7}" srcId="{6576612F-DCA1-4B1C-B3DF-A02158A548F0}" destId="{F5EC49BE-BC70-45C3-8093-1E5138076C1B}" srcOrd="2" destOrd="0" parTransId="{7E9414AF-828D-4EF5-AE81-04FC2D57C205}" sibTransId="{B50CCC8C-D86C-42F0-AD7C-A0F7CDF565BF}"/>
    <dgm:cxn modelId="{DD5FEC85-4181-4B94-AF86-A5C2209FFED2}" type="presOf" srcId="{F5EC49BE-BC70-45C3-8093-1E5138076C1B}" destId="{3D7E90D3-1C84-4A94-8456-95F01555718C}" srcOrd="0" destOrd="0" presId="urn:microsoft.com/office/officeart/2005/8/layout/hProcess9"/>
    <dgm:cxn modelId="{C830B588-0754-466C-A901-6AE6BC4E4A39}" srcId="{6576612F-DCA1-4B1C-B3DF-A02158A548F0}" destId="{A0577F85-789B-43F8-B9DD-E4D2AAA5BC9F}" srcOrd="3" destOrd="0" parTransId="{BF514158-2100-4CD1-A023-DD3AB45FF789}" sibTransId="{8333D95A-EFC6-4269-A24F-30047775EA8D}"/>
    <dgm:cxn modelId="{9EDFC2A7-A720-422A-B9BA-101B9A190EEB}" srcId="{6576612F-DCA1-4B1C-B3DF-A02158A548F0}" destId="{E08819C7-CA8E-474F-88D5-6F4B608BDDBA}" srcOrd="1" destOrd="0" parTransId="{A4A5F6BA-18A8-4442-B088-C103444CC055}" sibTransId="{7BD3EBEF-6700-4CB7-87D0-11934B40F8EE}"/>
    <dgm:cxn modelId="{82BAD8AE-2E3A-42EB-8E4C-6B4D26843010}" type="presOf" srcId="{A0577F85-789B-43F8-B9DD-E4D2AAA5BC9F}" destId="{3F606D14-6A34-4118-A7A4-904CF56B4222}" srcOrd="0" destOrd="0" presId="urn:microsoft.com/office/officeart/2005/8/layout/hProcess9"/>
    <dgm:cxn modelId="{E5D714C9-F07D-474D-BDFE-53408188B328}" type="presOf" srcId="{E08819C7-CA8E-474F-88D5-6F4B608BDDBA}" destId="{3DB0CD31-02A1-48D2-B2BE-B072609DA37B}" srcOrd="0" destOrd="0" presId="urn:microsoft.com/office/officeart/2005/8/layout/hProcess9"/>
    <dgm:cxn modelId="{2F6CCFEF-89AE-44F9-8B4E-99116959CDF3}" type="presOf" srcId="{7F9DEB77-0DE9-4089-B9CA-CC5C592A00B8}" destId="{A32D3A4F-EC7F-44D1-A7B5-E745F4CEDD98}" srcOrd="0" destOrd="0" presId="urn:microsoft.com/office/officeart/2005/8/layout/hProcess9"/>
    <dgm:cxn modelId="{1A40C024-E483-4875-A86F-B7DA626578FD}" type="presParOf" srcId="{AF4DBD9C-E217-4755-A807-080CC17F8F39}" destId="{30FC4BEB-2521-438C-9915-6D2835A65E53}" srcOrd="0" destOrd="0" presId="urn:microsoft.com/office/officeart/2005/8/layout/hProcess9"/>
    <dgm:cxn modelId="{82A81E5B-3EFD-4EC9-8FDD-E60B0FC34F99}" type="presParOf" srcId="{AF4DBD9C-E217-4755-A807-080CC17F8F39}" destId="{A972A7F1-A5F2-474B-88E7-004DABAA7F0D}" srcOrd="1" destOrd="0" presId="urn:microsoft.com/office/officeart/2005/8/layout/hProcess9"/>
    <dgm:cxn modelId="{961E86C7-5C23-4635-9A5C-6403B7BE79D1}" type="presParOf" srcId="{A972A7F1-A5F2-474B-88E7-004DABAA7F0D}" destId="{A32D3A4F-EC7F-44D1-A7B5-E745F4CEDD98}" srcOrd="0" destOrd="0" presId="urn:microsoft.com/office/officeart/2005/8/layout/hProcess9"/>
    <dgm:cxn modelId="{78C45E9F-B9BB-4FD6-B1A0-4A65A6467C7D}" type="presParOf" srcId="{A972A7F1-A5F2-474B-88E7-004DABAA7F0D}" destId="{56E3DA58-E4F8-4343-AE7C-6EBB31BDDB6D}" srcOrd="1" destOrd="0" presId="urn:microsoft.com/office/officeart/2005/8/layout/hProcess9"/>
    <dgm:cxn modelId="{47E93795-BFF8-4C2C-BC1C-BFCABCEB1985}" type="presParOf" srcId="{A972A7F1-A5F2-474B-88E7-004DABAA7F0D}" destId="{3DB0CD31-02A1-48D2-B2BE-B072609DA37B}" srcOrd="2" destOrd="0" presId="urn:microsoft.com/office/officeart/2005/8/layout/hProcess9"/>
    <dgm:cxn modelId="{19A2290C-E460-4431-A0C4-4E12B389163D}" type="presParOf" srcId="{A972A7F1-A5F2-474B-88E7-004DABAA7F0D}" destId="{DEEC4AE2-22F7-4060-B48B-DEE14350340A}" srcOrd="3" destOrd="0" presId="urn:microsoft.com/office/officeart/2005/8/layout/hProcess9"/>
    <dgm:cxn modelId="{20FA3848-4F1A-4347-B8BD-4073B49B9DF7}" type="presParOf" srcId="{A972A7F1-A5F2-474B-88E7-004DABAA7F0D}" destId="{3D7E90D3-1C84-4A94-8456-95F01555718C}" srcOrd="4" destOrd="0" presId="urn:microsoft.com/office/officeart/2005/8/layout/hProcess9"/>
    <dgm:cxn modelId="{A486CA3C-5905-413A-9FCC-CD382B2A4B89}" type="presParOf" srcId="{A972A7F1-A5F2-474B-88E7-004DABAA7F0D}" destId="{12620BE9-0550-4FD4-B2D5-925B6ADBF916}" srcOrd="5" destOrd="0" presId="urn:microsoft.com/office/officeart/2005/8/layout/hProcess9"/>
    <dgm:cxn modelId="{25751357-9F51-45A7-B53D-F0A451620CCA}" type="presParOf" srcId="{A972A7F1-A5F2-474B-88E7-004DABAA7F0D}" destId="{3F606D14-6A34-4118-A7A4-904CF56B422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3B97A5-C90A-44FF-A24F-B33FCD7914ED}" type="doc">
      <dgm:prSet loTypeId="urn:microsoft.com/office/officeart/2009/3/layout/DescendingProcess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8256099-68A2-4074-AE1D-7D5127571599}">
      <dgm:prSet phldrT="[텍스트]" custT="1"/>
      <dgm:spPr/>
      <dgm:t>
        <a:bodyPr/>
        <a:lstStyle/>
        <a:p>
          <a:pPr latinLnBrk="1">
            <a:spcAft>
              <a:spcPts val="0"/>
            </a:spcAft>
          </a:pPr>
          <a:r>
            <a: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유저의 이미지 선택으로 </a:t>
          </a:r>
          <a:endParaRPr lang="en-US" altLang="ko-KR" sz="14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  <a:p>
          <a:pPr latinLnBrk="1">
            <a:spcAft>
              <a:spcPts val="0"/>
            </a:spcAft>
          </a:pPr>
          <a:r>
            <a: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원하는 여행 타입 </a:t>
          </a:r>
          <a:r>
            <a: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2</a:t>
          </a:r>
          <a:r>
            <a: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가지 추출</a:t>
          </a:r>
        </a:p>
      </dgm:t>
    </dgm:pt>
    <dgm:pt modelId="{68DC1BE2-17E3-40D5-B293-6D96F7DD954A}" type="parTrans" cxnId="{200A58E4-00C4-4B7E-A7A3-8CE3140DB437}">
      <dgm:prSet/>
      <dgm:spPr/>
      <dgm:t>
        <a:bodyPr/>
        <a:lstStyle/>
        <a:p>
          <a:pPr latinLnBrk="1"/>
          <a:endParaRPr lang="ko-KR" altLang="en-US"/>
        </a:p>
      </dgm:t>
    </dgm:pt>
    <dgm:pt modelId="{67B6F2FE-A94F-48F8-B1D3-F8C0B4316430}" type="sibTrans" cxnId="{200A58E4-00C4-4B7E-A7A3-8CE3140DB437}">
      <dgm:prSet/>
      <dgm:spPr/>
      <dgm:t>
        <a:bodyPr/>
        <a:lstStyle/>
        <a:p>
          <a:pPr latinLnBrk="1"/>
          <a:endParaRPr lang="ko-KR" altLang="en-US"/>
        </a:p>
      </dgm:t>
    </dgm:pt>
    <dgm:pt modelId="{4D4CDE51-9997-424E-B95F-82372AB4A0DE}">
      <dgm:prSet phldrT="[텍스트]" custT="1"/>
      <dgm:spPr/>
      <dgm:t>
        <a:bodyPr/>
        <a:lstStyle/>
        <a:p>
          <a:pPr latinLnBrk="1">
            <a:spcAft>
              <a:spcPts val="0"/>
            </a:spcAft>
          </a:pPr>
          <a:r>
            <a: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유저의 태그와 여행자 타입으로 </a:t>
          </a:r>
          <a:endParaRPr lang="en-US" altLang="ko-KR" sz="14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  <a:p>
          <a:pPr latinLnBrk="1">
            <a:spcAft>
              <a:spcPts val="0"/>
            </a:spcAft>
          </a:pPr>
          <a:r>
            <a: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알아본 가상의 여행지 설정</a:t>
          </a:r>
        </a:p>
      </dgm:t>
    </dgm:pt>
    <dgm:pt modelId="{A9DF3513-C3E3-49B5-97B1-D9A443D3B9DD}" type="parTrans" cxnId="{7832EE04-72AB-47E6-BFBA-BDCB762B6A9D}">
      <dgm:prSet/>
      <dgm:spPr/>
      <dgm:t>
        <a:bodyPr/>
        <a:lstStyle/>
        <a:p>
          <a:pPr latinLnBrk="1"/>
          <a:endParaRPr lang="ko-KR" altLang="en-US"/>
        </a:p>
      </dgm:t>
    </dgm:pt>
    <dgm:pt modelId="{62CA8298-F36C-48D9-B871-A50185876C21}" type="sibTrans" cxnId="{7832EE04-72AB-47E6-BFBA-BDCB762B6A9D}">
      <dgm:prSet/>
      <dgm:spPr/>
      <dgm:t>
        <a:bodyPr/>
        <a:lstStyle/>
        <a:p>
          <a:pPr latinLnBrk="1"/>
          <a:endParaRPr lang="ko-KR" altLang="en-US"/>
        </a:p>
      </dgm:t>
    </dgm:pt>
    <dgm:pt modelId="{9FE37921-B217-498E-9A22-F3B0BAF0E238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가상의 여행지와 높은 유사도인 여행지 추출</a:t>
          </a:r>
        </a:p>
      </dgm:t>
    </dgm:pt>
    <dgm:pt modelId="{02FBEF7B-7F0D-4C1F-943A-1D8E72DCAD15}" type="parTrans" cxnId="{AB17608E-C6F4-458F-8438-8CFE283AB714}">
      <dgm:prSet/>
      <dgm:spPr/>
      <dgm:t>
        <a:bodyPr/>
        <a:lstStyle/>
        <a:p>
          <a:pPr latinLnBrk="1"/>
          <a:endParaRPr lang="ko-KR" altLang="en-US"/>
        </a:p>
      </dgm:t>
    </dgm:pt>
    <dgm:pt modelId="{EE66066E-79B9-4B5F-BD0A-9DA0B8F5CF84}" type="sibTrans" cxnId="{AB17608E-C6F4-458F-8438-8CFE283AB714}">
      <dgm:prSet/>
      <dgm:spPr/>
      <dgm:t>
        <a:bodyPr/>
        <a:lstStyle/>
        <a:p>
          <a:pPr latinLnBrk="1"/>
          <a:endParaRPr lang="ko-KR" altLang="en-US"/>
        </a:p>
      </dgm:t>
    </dgm:pt>
    <dgm:pt modelId="{8F66B937-AC5E-4648-B22D-B43DE35AD9B4}">
      <dgm:prSet phldrT="[텍스트]" custT="1"/>
      <dgm:spPr/>
      <dgm:t>
        <a:bodyPr/>
        <a:lstStyle/>
        <a:p>
          <a:pPr latinLnBrk="1">
            <a:spcAft>
              <a:spcPts val="0"/>
            </a:spcAft>
          </a:pPr>
          <a:r>
            <a: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추출된 </a:t>
          </a:r>
          <a:r>
            <a: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30 </a:t>
          </a:r>
          <a:r>
            <a: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개의 장소 중 </a:t>
          </a:r>
          <a:endParaRPr lang="en-US" altLang="ko-KR" sz="14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  <a:p>
          <a:pPr latinLnBrk="1">
            <a:spcAft>
              <a:spcPts val="0"/>
            </a:spcAft>
          </a:pPr>
          <a:r>
            <a: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중복 제거 및 리뷰 수 필터링</a:t>
          </a:r>
        </a:p>
      </dgm:t>
    </dgm:pt>
    <dgm:pt modelId="{3DE8067F-FBD4-4EF6-9827-CE6980356AFD}" type="parTrans" cxnId="{D99CAEF8-E8DA-42A2-AFDD-CA6379FFA8FD}">
      <dgm:prSet/>
      <dgm:spPr/>
      <dgm:t>
        <a:bodyPr/>
        <a:lstStyle/>
        <a:p>
          <a:pPr latinLnBrk="1"/>
          <a:endParaRPr lang="ko-KR" altLang="en-US"/>
        </a:p>
      </dgm:t>
    </dgm:pt>
    <dgm:pt modelId="{4B0B74C3-4CBE-48EE-9810-F0F5F2967B36}" type="sibTrans" cxnId="{D99CAEF8-E8DA-42A2-AFDD-CA6379FFA8FD}">
      <dgm:prSet/>
      <dgm:spPr/>
      <dgm:t>
        <a:bodyPr/>
        <a:lstStyle/>
        <a:p>
          <a:pPr latinLnBrk="1"/>
          <a:endParaRPr lang="ko-KR" altLang="en-US"/>
        </a:p>
      </dgm:t>
    </dgm:pt>
    <dgm:pt modelId="{2BA6B07D-056A-4D64-87F9-E62896B84402}">
      <dgm:prSet phldrT="[텍스트]" custT="1"/>
      <dgm:spPr/>
      <dgm:t>
        <a:bodyPr/>
        <a:lstStyle/>
        <a:p>
          <a:pPr latinLnBrk="1">
            <a:spcAft>
              <a:spcPts val="0"/>
            </a:spcAft>
          </a:pPr>
          <a:r>
            <a: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유저와 가장 적합한 두 타입에 </a:t>
          </a:r>
          <a:endParaRPr lang="en-US" altLang="ko-KR" sz="14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  <a:p>
          <a:pPr latinLnBrk="1">
            <a:spcAft>
              <a:spcPts val="0"/>
            </a:spcAft>
          </a:pPr>
          <a:r>
            <a: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해당되는 최종 여행지 추천</a:t>
          </a:r>
        </a:p>
      </dgm:t>
    </dgm:pt>
    <dgm:pt modelId="{33801F03-4303-4F89-8DE0-9E627B0AD0D7}" type="parTrans" cxnId="{2224B9F6-1F80-4D7D-95B3-D17571DF1F11}">
      <dgm:prSet/>
      <dgm:spPr/>
      <dgm:t>
        <a:bodyPr/>
        <a:lstStyle/>
        <a:p>
          <a:pPr latinLnBrk="1"/>
          <a:endParaRPr lang="ko-KR" altLang="en-US"/>
        </a:p>
      </dgm:t>
    </dgm:pt>
    <dgm:pt modelId="{60BE5B5A-ADFD-442C-A579-937B560AE4F3}" type="sibTrans" cxnId="{2224B9F6-1F80-4D7D-95B3-D17571DF1F11}">
      <dgm:prSet/>
      <dgm:spPr/>
      <dgm:t>
        <a:bodyPr/>
        <a:lstStyle/>
        <a:p>
          <a:pPr latinLnBrk="1"/>
          <a:endParaRPr lang="ko-KR" altLang="en-US"/>
        </a:p>
      </dgm:t>
    </dgm:pt>
    <dgm:pt modelId="{3BED26DB-9F14-49EB-B7FC-F7DF7A221AF6}" type="pres">
      <dgm:prSet presAssocID="{FF3B97A5-C90A-44FF-A24F-B33FCD7914ED}" presName="Name0" presStyleCnt="0">
        <dgm:presLayoutVars>
          <dgm:chMax val="7"/>
          <dgm:chPref val="5"/>
        </dgm:presLayoutVars>
      </dgm:prSet>
      <dgm:spPr/>
    </dgm:pt>
    <dgm:pt modelId="{697BA76F-8A10-4F8E-A1CA-253C975F87C6}" type="pres">
      <dgm:prSet presAssocID="{FF3B97A5-C90A-44FF-A24F-B33FCD7914ED}" presName="arrowNode" presStyleLbl="node1" presStyleIdx="0" presStyleCnt="1" custLinFactNeighborX="-3034" custLinFactNeighborY="2431"/>
      <dgm:spPr>
        <a:solidFill>
          <a:srgbClr val="BF3F82"/>
        </a:solidFill>
      </dgm:spPr>
    </dgm:pt>
    <dgm:pt modelId="{44E1E0B4-0C56-416A-B3D9-2C3DD637FD57}" type="pres">
      <dgm:prSet presAssocID="{C8256099-68A2-4074-AE1D-7D5127571599}" presName="txNode1" presStyleLbl="revTx" presStyleIdx="0" presStyleCnt="5" custScaleX="251298" custLinFactNeighborX="-28714" custLinFactNeighborY="24370">
        <dgm:presLayoutVars>
          <dgm:bulletEnabled val="1"/>
        </dgm:presLayoutVars>
      </dgm:prSet>
      <dgm:spPr/>
    </dgm:pt>
    <dgm:pt modelId="{3DA21FA8-FAF4-4248-A23C-75A2CD3E7456}" type="pres">
      <dgm:prSet presAssocID="{4D4CDE51-9997-424E-B95F-82372AB4A0DE}" presName="txNode2" presStyleLbl="revTx" presStyleIdx="1" presStyleCnt="5" custScaleX="146879" custLinFactNeighborX="20746" custLinFactNeighborY="-19462">
        <dgm:presLayoutVars>
          <dgm:bulletEnabled val="1"/>
        </dgm:presLayoutVars>
      </dgm:prSet>
      <dgm:spPr/>
    </dgm:pt>
    <dgm:pt modelId="{20AA12CA-2408-414E-9CB7-DE12E7B08B98}" type="pres">
      <dgm:prSet presAssocID="{62CA8298-F36C-48D9-B871-A50185876C21}" presName="dotNode2" presStyleCnt="0"/>
      <dgm:spPr/>
    </dgm:pt>
    <dgm:pt modelId="{3B5B7682-B757-4A82-8D03-54CFF3B60EDE}" type="pres">
      <dgm:prSet presAssocID="{62CA8298-F36C-48D9-B871-A50185876C21}" presName="dotRepeatNode" presStyleLbl="fgShp" presStyleIdx="0" presStyleCnt="3"/>
      <dgm:spPr/>
    </dgm:pt>
    <dgm:pt modelId="{F4AF4E43-E9F0-41D0-B80D-5F8A2D57ACE6}" type="pres">
      <dgm:prSet presAssocID="{9FE37921-B217-498E-9A22-F3B0BAF0E238}" presName="txNode3" presStyleLbl="revTx" presStyleIdx="2" presStyleCnt="5" custLinFactNeighborX="-13726" custLinFactNeighborY="41363">
        <dgm:presLayoutVars>
          <dgm:bulletEnabled val="1"/>
        </dgm:presLayoutVars>
      </dgm:prSet>
      <dgm:spPr/>
    </dgm:pt>
    <dgm:pt modelId="{A24939B0-263C-4DED-B702-740F6EF1FDD1}" type="pres">
      <dgm:prSet presAssocID="{EE66066E-79B9-4B5F-BD0A-9DA0B8F5CF84}" presName="dotNode3" presStyleCnt="0"/>
      <dgm:spPr/>
    </dgm:pt>
    <dgm:pt modelId="{1F8B696E-3143-46B8-B3C8-531E1331CDC2}" type="pres">
      <dgm:prSet presAssocID="{EE66066E-79B9-4B5F-BD0A-9DA0B8F5CF84}" presName="dotRepeatNode" presStyleLbl="fgShp" presStyleIdx="1" presStyleCnt="3"/>
      <dgm:spPr/>
    </dgm:pt>
    <dgm:pt modelId="{0F3F1961-CA11-4793-A7A3-2413BDDB3F89}" type="pres">
      <dgm:prSet presAssocID="{8F66B937-AC5E-4648-B22D-B43DE35AD9B4}" presName="txNode4" presStyleLbl="revTx" presStyleIdx="3" presStyleCnt="5" custScaleX="205454" custLinFactNeighborX="52692" custLinFactNeighborY="-10562">
        <dgm:presLayoutVars>
          <dgm:bulletEnabled val="1"/>
        </dgm:presLayoutVars>
      </dgm:prSet>
      <dgm:spPr/>
    </dgm:pt>
    <dgm:pt modelId="{F02912F4-6244-4EDC-90F1-B9060B8C2467}" type="pres">
      <dgm:prSet presAssocID="{4B0B74C3-4CBE-48EE-9810-F0F5F2967B36}" presName="dotNode4" presStyleCnt="0"/>
      <dgm:spPr/>
    </dgm:pt>
    <dgm:pt modelId="{A631F655-75C7-494D-A750-4E4C04E2D28A}" type="pres">
      <dgm:prSet presAssocID="{4B0B74C3-4CBE-48EE-9810-F0F5F2967B36}" presName="dotRepeatNode" presStyleLbl="fgShp" presStyleIdx="2" presStyleCnt="3"/>
      <dgm:spPr/>
    </dgm:pt>
    <dgm:pt modelId="{42119613-92B1-4EFC-B5A7-1AB2F7C3F962}" type="pres">
      <dgm:prSet presAssocID="{2BA6B07D-056A-4D64-87F9-E62896B84402}" presName="txNode5" presStyleLbl="revTx" presStyleIdx="4" presStyleCnt="5" custScaleX="164054" custLinFactNeighborX="16476" custLinFactNeighborY="1248">
        <dgm:presLayoutVars>
          <dgm:bulletEnabled val="1"/>
        </dgm:presLayoutVars>
      </dgm:prSet>
      <dgm:spPr/>
    </dgm:pt>
  </dgm:ptLst>
  <dgm:cxnLst>
    <dgm:cxn modelId="{6110B701-0BDD-44B0-B060-D5251D2CB86C}" type="presOf" srcId="{C8256099-68A2-4074-AE1D-7D5127571599}" destId="{44E1E0B4-0C56-416A-B3D9-2C3DD637FD57}" srcOrd="0" destOrd="0" presId="urn:microsoft.com/office/officeart/2009/3/layout/DescendingProcess"/>
    <dgm:cxn modelId="{7832EE04-72AB-47E6-BFBA-BDCB762B6A9D}" srcId="{FF3B97A5-C90A-44FF-A24F-B33FCD7914ED}" destId="{4D4CDE51-9997-424E-B95F-82372AB4A0DE}" srcOrd="1" destOrd="0" parTransId="{A9DF3513-C3E3-49B5-97B1-D9A443D3B9DD}" sibTransId="{62CA8298-F36C-48D9-B871-A50185876C21}"/>
    <dgm:cxn modelId="{70B7FC26-E512-4438-B1FD-5FE1EFB06BDD}" type="presOf" srcId="{4B0B74C3-4CBE-48EE-9810-F0F5F2967B36}" destId="{A631F655-75C7-494D-A750-4E4C04E2D28A}" srcOrd="0" destOrd="0" presId="urn:microsoft.com/office/officeart/2009/3/layout/DescendingProcess"/>
    <dgm:cxn modelId="{0CAFFC5C-5B3D-4034-B61B-86F421B12A07}" type="presOf" srcId="{8F66B937-AC5E-4648-B22D-B43DE35AD9B4}" destId="{0F3F1961-CA11-4793-A7A3-2413BDDB3F89}" srcOrd="0" destOrd="0" presId="urn:microsoft.com/office/officeart/2009/3/layout/DescendingProcess"/>
    <dgm:cxn modelId="{745F0E45-7F0C-4195-8D4D-C0D86B14E94A}" type="presOf" srcId="{9FE37921-B217-498E-9A22-F3B0BAF0E238}" destId="{F4AF4E43-E9F0-41D0-B80D-5F8A2D57ACE6}" srcOrd="0" destOrd="0" presId="urn:microsoft.com/office/officeart/2009/3/layout/DescendingProcess"/>
    <dgm:cxn modelId="{09EE4767-100B-41B6-8A4C-58CE1D6D1481}" type="presOf" srcId="{EE66066E-79B9-4B5F-BD0A-9DA0B8F5CF84}" destId="{1F8B696E-3143-46B8-B3C8-531E1331CDC2}" srcOrd="0" destOrd="0" presId="urn:microsoft.com/office/officeart/2009/3/layout/DescendingProcess"/>
    <dgm:cxn modelId="{AB17608E-C6F4-458F-8438-8CFE283AB714}" srcId="{FF3B97A5-C90A-44FF-A24F-B33FCD7914ED}" destId="{9FE37921-B217-498E-9A22-F3B0BAF0E238}" srcOrd="2" destOrd="0" parTransId="{02FBEF7B-7F0D-4C1F-943A-1D8E72DCAD15}" sibTransId="{EE66066E-79B9-4B5F-BD0A-9DA0B8F5CF84}"/>
    <dgm:cxn modelId="{DF18FEBB-418B-4F7E-BFF7-CEF737752A07}" type="presOf" srcId="{FF3B97A5-C90A-44FF-A24F-B33FCD7914ED}" destId="{3BED26DB-9F14-49EB-B7FC-F7DF7A221AF6}" srcOrd="0" destOrd="0" presId="urn:microsoft.com/office/officeart/2009/3/layout/DescendingProcess"/>
    <dgm:cxn modelId="{B27A7DBE-54DA-4143-8860-D1C3CE7905B0}" type="presOf" srcId="{4D4CDE51-9997-424E-B95F-82372AB4A0DE}" destId="{3DA21FA8-FAF4-4248-A23C-75A2CD3E7456}" srcOrd="0" destOrd="0" presId="urn:microsoft.com/office/officeart/2009/3/layout/DescendingProcess"/>
    <dgm:cxn modelId="{C3112FE3-5E81-4B70-99C6-4058EEED0F55}" type="presOf" srcId="{62CA8298-F36C-48D9-B871-A50185876C21}" destId="{3B5B7682-B757-4A82-8D03-54CFF3B60EDE}" srcOrd="0" destOrd="0" presId="urn:microsoft.com/office/officeart/2009/3/layout/DescendingProcess"/>
    <dgm:cxn modelId="{200A58E4-00C4-4B7E-A7A3-8CE3140DB437}" srcId="{FF3B97A5-C90A-44FF-A24F-B33FCD7914ED}" destId="{C8256099-68A2-4074-AE1D-7D5127571599}" srcOrd="0" destOrd="0" parTransId="{68DC1BE2-17E3-40D5-B293-6D96F7DD954A}" sibTransId="{67B6F2FE-A94F-48F8-B1D3-F8C0B4316430}"/>
    <dgm:cxn modelId="{2224B9F6-1F80-4D7D-95B3-D17571DF1F11}" srcId="{FF3B97A5-C90A-44FF-A24F-B33FCD7914ED}" destId="{2BA6B07D-056A-4D64-87F9-E62896B84402}" srcOrd="4" destOrd="0" parTransId="{33801F03-4303-4F89-8DE0-9E627B0AD0D7}" sibTransId="{60BE5B5A-ADFD-442C-A579-937B560AE4F3}"/>
    <dgm:cxn modelId="{D99CAEF8-E8DA-42A2-AFDD-CA6379FFA8FD}" srcId="{FF3B97A5-C90A-44FF-A24F-B33FCD7914ED}" destId="{8F66B937-AC5E-4648-B22D-B43DE35AD9B4}" srcOrd="3" destOrd="0" parTransId="{3DE8067F-FBD4-4EF6-9827-CE6980356AFD}" sibTransId="{4B0B74C3-4CBE-48EE-9810-F0F5F2967B36}"/>
    <dgm:cxn modelId="{A74302FA-6E1B-4238-8951-00063CC90B75}" type="presOf" srcId="{2BA6B07D-056A-4D64-87F9-E62896B84402}" destId="{42119613-92B1-4EFC-B5A7-1AB2F7C3F962}" srcOrd="0" destOrd="0" presId="urn:microsoft.com/office/officeart/2009/3/layout/DescendingProcess"/>
    <dgm:cxn modelId="{DC089368-C94C-4116-8EDE-3DEE305E3977}" type="presParOf" srcId="{3BED26DB-9F14-49EB-B7FC-F7DF7A221AF6}" destId="{697BA76F-8A10-4F8E-A1CA-253C975F87C6}" srcOrd="0" destOrd="0" presId="urn:microsoft.com/office/officeart/2009/3/layout/DescendingProcess"/>
    <dgm:cxn modelId="{1698F4EC-2AA8-42A9-9F3F-7E7F869F7A00}" type="presParOf" srcId="{3BED26DB-9F14-49EB-B7FC-F7DF7A221AF6}" destId="{44E1E0B4-0C56-416A-B3D9-2C3DD637FD57}" srcOrd="1" destOrd="0" presId="urn:microsoft.com/office/officeart/2009/3/layout/DescendingProcess"/>
    <dgm:cxn modelId="{78B095F0-4A8D-4412-9009-F229C42ABE70}" type="presParOf" srcId="{3BED26DB-9F14-49EB-B7FC-F7DF7A221AF6}" destId="{3DA21FA8-FAF4-4248-A23C-75A2CD3E7456}" srcOrd="2" destOrd="0" presId="urn:microsoft.com/office/officeart/2009/3/layout/DescendingProcess"/>
    <dgm:cxn modelId="{D5216863-8178-45EB-9BFD-6E572D36589D}" type="presParOf" srcId="{3BED26DB-9F14-49EB-B7FC-F7DF7A221AF6}" destId="{20AA12CA-2408-414E-9CB7-DE12E7B08B98}" srcOrd="3" destOrd="0" presId="urn:microsoft.com/office/officeart/2009/3/layout/DescendingProcess"/>
    <dgm:cxn modelId="{504856FD-189E-4B27-B5DD-4CD2B8194F20}" type="presParOf" srcId="{20AA12CA-2408-414E-9CB7-DE12E7B08B98}" destId="{3B5B7682-B757-4A82-8D03-54CFF3B60EDE}" srcOrd="0" destOrd="0" presId="urn:microsoft.com/office/officeart/2009/3/layout/DescendingProcess"/>
    <dgm:cxn modelId="{13184182-4E1A-4475-88AB-76F666855F76}" type="presParOf" srcId="{3BED26DB-9F14-49EB-B7FC-F7DF7A221AF6}" destId="{F4AF4E43-E9F0-41D0-B80D-5F8A2D57ACE6}" srcOrd="4" destOrd="0" presId="urn:microsoft.com/office/officeart/2009/3/layout/DescendingProcess"/>
    <dgm:cxn modelId="{0D103966-180F-41ED-9EF5-75DF2FF25D48}" type="presParOf" srcId="{3BED26DB-9F14-49EB-B7FC-F7DF7A221AF6}" destId="{A24939B0-263C-4DED-B702-740F6EF1FDD1}" srcOrd="5" destOrd="0" presId="urn:microsoft.com/office/officeart/2009/3/layout/DescendingProcess"/>
    <dgm:cxn modelId="{510EAC62-B04B-44BC-8A22-82AFE9ABE999}" type="presParOf" srcId="{A24939B0-263C-4DED-B702-740F6EF1FDD1}" destId="{1F8B696E-3143-46B8-B3C8-531E1331CDC2}" srcOrd="0" destOrd="0" presId="urn:microsoft.com/office/officeart/2009/3/layout/DescendingProcess"/>
    <dgm:cxn modelId="{841B7E2D-A944-433A-949F-E2A60D49967D}" type="presParOf" srcId="{3BED26DB-9F14-49EB-B7FC-F7DF7A221AF6}" destId="{0F3F1961-CA11-4793-A7A3-2413BDDB3F89}" srcOrd="6" destOrd="0" presId="urn:microsoft.com/office/officeart/2009/3/layout/DescendingProcess"/>
    <dgm:cxn modelId="{589B9479-389C-4259-9FF7-E4B9ECD98E29}" type="presParOf" srcId="{3BED26DB-9F14-49EB-B7FC-F7DF7A221AF6}" destId="{F02912F4-6244-4EDC-90F1-B9060B8C2467}" srcOrd="7" destOrd="0" presId="urn:microsoft.com/office/officeart/2009/3/layout/DescendingProcess"/>
    <dgm:cxn modelId="{0870E66D-B60D-4CC7-ABAC-379AE25A2EA0}" type="presParOf" srcId="{F02912F4-6244-4EDC-90F1-B9060B8C2467}" destId="{A631F655-75C7-494D-A750-4E4C04E2D28A}" srcOrd="0" destOrd="0" presId="urn:microsoft.com/office/officeart/2009/3/layout/DescendingProcess"/>
    <dgm:cxn modelId="{CF71E84B-512E-4CE8-ABEC-A17AAE2BAA37}" type="presParOf" srcId="{3BED26DB-9F14-49EB-B7FC-F7DF7A221AF6}" destId="{42119613-92B1-4EFC-B5A7-1AB2F7C3F962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FC4BEB-2521-438C-9915-6D2835A65E53}">
      <dsp:nvSpPr>
        <dsp:cNvPr id="0" name=""/>
        <dsp:cNvSpPr/>
      </dsp:nvSpPr>
      <dsp:spPr>
        <a:xfrm>
          <a:off x="2" y="0"/>
          <a:ext cx="8790653" cy="333925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D3A4F-EC7F-44D1-A7B5-E745F4CEDD98}">
      <dsp:nvSpPr>
        <dsp:cNvPr id="0" name=""/>
        <dsp:cNvSpPr/>
      </dsp:nvSpPr>
      <dsp:spPr>
        <a:xfrm>
          <a:off x="3004" y="1001776"/>
          <a:ext cx="1952144" cy="1335701"/>
        </a:xfrm>
        <a:prstGeom prst="roundRect">
          <a:avLst/>
        </a:prstGeom>
        <a:solidFill>
          <a:srgbClr val="4D1B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8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장소 별로 </a:t>
          </a:r>
          <a:endParaRPr lang="en-US" altLang="ko-KR" sz="1800" kern="12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8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모든 리뷰를 </a:t>
          </a:r>
          <a:r>
            <a:rPr lang="en-US" altLang="ko-KR" sz="1800" kern="1200" dirty="0" err="1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group_by</a:t>
          </a:r>
          <a:endParaRPr lang="ko-KR" altLang="en-US" sz="1800" kern="12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sp:txBody>
      <dsp:txXfrm>
        <a:off x="68208" y="1066980"/>
        <a:ext cx="1821736" cy="1205293"/>
      </dsp:txXfrm>
    </dsp:sp>
    <dsp:sp modelId="{3DB0CD31-02A1-48D2-B2BE-B072609DA37B}">
      <dsp:nvSpPr>
        <dsp:cNvPr id="0" name=""/>
        <dsp:cNvSpPr/>
      </dsp:nvSpPr>
      <dsp:spPr>
        <a:xfrm>
          <a:off x="2280506" y="1001776"/>
          <a:ext cx="1952144" cy="1335701"/>
        </a:xfrm>
        <a:prstGeom prst="roundRect">
          <a:avLst/>
        </a:prstGeom>
        <a:solidFill>
          <a:srgbClr val="6624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리뷰 속 키워드</a:t>
          </a:r>
          <a:endParaRPr lang="en-US" altLang="ko-KR" sz="1800" kern="12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단어 카운트</a:t>
          </a:r>
          <a:endParaRPr lang="en-US" altLang="ko-KR" sz="1800" kern="12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sp:txBody>
      <dsp:txXfrm>
        <a:off x="2345710" y="1066980"/>
        <a:ext cx="1821736" cy="1205293"/>
      </dsp:txXfrm>
    </dsp:sp>
    <dsp:sp modelId="{3D7E90D3-1C84-4A94-8456-95F01555718C}">
      <dsp:nvSpPr>
        <dsp:cNvPr id="0" name=""/>
        <dsp:cNvSpPr/>
      </dsp:nvSpPr>
      <dsp:spPr>
        <a:xfrm>
          <a:off x="4558007" y="1001776"/>
          <a:ext cx="1952144" cy="1335701"/>
        </a:xfrm>
        <a:prstGeom prst="roundRect">
          <a:avLst/>
        </a:prstGeom>
        <a:solidFill>
          <a:srgbClr val="8E407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ko-KR" altLang="en-US" sz="1600" kern="1200" dirty="0" err="1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카운트된</a:t>
          </a:r>
          <a:r>
            <a:rPr lang="ko-KR" altLang="en-US" sz="16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 키워드 </a:t>
          </a:r>
          <a:endParaRPr lang="en-US" altLang="ko-KR" sz="1600" kern="12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ko-KR" altLang="en-US" sz="16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상위 </a:t>
          </a:r>
          <a:r>
            <a:rPr lang="en-US" altLang="ko-KR" sz="16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10</a:t>
          </a:r>
          <a:r>
            <a:rPr lang="ko-KR" altLang="en-US" sz="16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개</a:t>
          </a:r>
          <a:endParaRPr lang="en-US" altLang="ko-KR" sz="1600" kern="12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altLang="ko-KR" sz="16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= </a:t>
          </a:r>
          <a:r>
            <a:rPr lang="ko-KR" altLang="en-US" sz="16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해당 장소의 태그</a:t>
          </a:r>
          <a:r>
            <a:rPr lang="en-US" altLang="ko-KR" sz="16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 </a:t>
          </a:r>
          <a:endParaRPr lang="ko-KR" altLang="en-US" sz="1600" kern="12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sp:txBody>
      <dsp:txXfrm>
        <a:off x="4623211" y="1066980"/>
        <a:ext cx="1821736" cy="1205293"/>
      </dsp:txXfrm>
    </dsp:sp>
    <dsp:sp modelId="{3F606D14-6A34-4118-A7A4-904CF56B4222}">
      <dsp:nvSpPr>
        <dsp:cNvPr id="0" name=""/>
        <dsp:cNvSpPr/>
      </dsp:nvSpPr>
      <dsp:spPr>
        <a:xfrm>
          <a:off x="6835509" y="1001776"/>
          <a:ext cx="1952144" cy="1335701"/>
        </a:xfrm>
        <a:prstGeom prst="roundRect">
          <a:avLst/>
        </a:prstGeom>
        <a:solidFill>
          <a:srgbClr val="BF3F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상위 태그 기반의 장소 별 </a:t>
          </a:r>
          <a:r>
            <a:rPr lang="en-US" altLang="ko-KR" sz="14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tour type</a:t>
          </a:r>
          <a:r>
            <a:rPr lang="ko-KR" altLang="en-US" sz="14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 확정 및 위치 칼럼 추가</a:t>
          </a:r>
        </a:p>
      </dsp:txBody>
      <dsp:txXfrm>
        <a:off x="6900713" y="1066980"/>
        <a:ext cx="1821736" cy="12052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7BA76F-8A10-4F8E-A1CA-253C975F87C6}">
      <dsp:nvSpPr>
        <dsp:cNvPr id="0" name=""/>
        <dsp:cNvSpPr/>
      </dsp:nvSpPr>
      <dsp:spPr>
        <a:xfrm rot="4396374">
          <a:off x="2286212" y="770875"/>
          <a:ext cx="3344181" cy="2332149"/>
        </a:xfrm>
        <a:prstGeom prst="swooshArrow">
          <a:avLst>
            <a:gd name="adj1" fmla="val 16310"/>
            <a:gd name="adj2" fmla="val 31370"/>
          </a:avLst>
        </a:prstGeom>
        <a:solidFill>
          <a:srgbClr val="BF3F8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B5B7682-B757-4A82-8D03-54CFF3B60EDE}">
      <dsp:nvSpPr>
        <dsp:cNvPr id="0" name=""/>
        <dsp:cNvSpPr/>
      </dsp:nvSpPr>
      <dsp:spPr>
        <a:xfrm>
          <a:off x="3635919" y="1075394"/>
          <a:ext cx="84451" cy="84451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8B696E-3143-46B8-B3C8-531E1331CDC2}">
      <dsp:nvSpPr>
        <dsp:cNvPr id="0" name=""/>
        <dsp:cNvSpPr/>
      </dsp:nvSpPr>
      <dsp:spPr>
        <a:xfrm>
          <a:off x="4214176" y="1541812"/>
          <a:ext cx="84451" cy="84451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31F655-75C7-494D-A750-4E4C04E2D28A}">
      <dsp:nvSpPr>
        <dsp:cNvPr id="0" name=""/>
        <dsp:cNvSpPr/>
      </dsp:nvSpPr>
      <dsp:spPr>
        <a:xfrm>
          <a:off x="4647549" y="2087257"/>
          <a:ext cx="84451" cy="84451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4E1E0B4-0C56-416A-B3D9-2C3DD637FD57}">
      <dsp:nvSpPr>
        <dsp:cNvPr id="0" name=""/>
        <dsp:cNvSpPr/>
      </dsp:nvSpPr>
      <dsp:spPr>
        <a:xfrm>
          <a:off x="513526" y="151051"/>
          <a:ext cx="3962159" cy="619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b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4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유저의 이미지 선택으로 </a:t>
          </a:r>
          <a:endParaRPr lang="en-US" altLang="ko-KR" sz="1400" kern="12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4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원하는 여행 타입 </a:t>
          </a:r>
          <a:r>
            <a:rPr lang="en-US" altLang="ko-KR" sz="14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2</a:t>
          </a:r>
          <a:r>
            <a:rPr lang="ko-KR" altLang="en-US" sz="14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가지 추출</a:t>
          </a:r>
        </a:p>
      </dsp:txBody>
      <dsp:txXfrm>
        <a:off x="513526" y="151051"/>
        <a:ext cx="3962159" cy="619824"/>
      </dsp:txXfrm>
    </dsp:sp>
    <dsp:sp modelId="{3DA21FA8-FAF4-4248-A23C-75A2CD3E7456}">
      <dsp:nvSpPr>
        <dsp:cNvPr id="0" name=""/>
        <dsp:cNvSpPr/>
      </dsp:nvSpPr>
      <dsp:spPr>
        <a:xfrm>
          <a:off x="4057208" y="687078"/>
          <a:ext cx="3379828" cy="619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4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유저의 태그와 여행자 타입으로 </a:t>
          </a:r>
          <a:endParaRPr lang="en-US" altLang="ko-KR" sz="1400" kern="12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4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알아본 가상의 여행지 설정</a:t>
          </a:r>
        </a:p>
      </dsp:txBody>
      <dsp:txXfrm>
        <a:off x="4057208" y="687078"/>
        <a:ext cx="3379828" cy="619824"/>
      </dsp:txXfrm>
    </dsp:sp>
    <dsp:sp modelId="{F4AF4E43-E9F0-41D0-B80D-5F8A2D57ACE6}">
      <dsp:nvSpPr>
        <dsp:cNvPr id="0" name=""/>
        <dsp:cNvSpPr/>
      </dsp:nvSpPr>
      <dsp:spPr>
        <a:xfrm>
          <a:off x="1907485" y="1530503"/>
          <a:ext cx="1832355" cy="619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가상의 여행지와 높은 유사도인 여행지 추출</a:t>
          </a:r>
        </a:p>
      </dsp:txBody>
      <dsp:txXfrm>
        <a:off x="1907485" y="1530503"/>
        <a:ext cx="1832355" cy="619824"/>
      </dsp:txXfrm>
    </dsp:sp>
    <dsp:sp modelId="{0F3F1961-CA11-4793-A7A3-2413BDDB3F89}">
      <dsp:nvSpPr>
        <dsp:cNvPr id="0" name=""/>
        <dsp:cNvSpPr/>
      </dsp:nvSpPr>
      <dsp:spPr>
        <a:xfrm>
          <a:off x="5013567" y="1754105"/>
          <a:ext cx="2889147" cy="619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4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추출된 </a:t>
          </a:r>
          <a:r>
            <a:rPr lang="en-US" altLang="ko-KR" sz="14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30 </a:t>
          </a:r>
          <a:r>
            <a:rPr lang="ko-KR" altLang="en-US" sz="14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개의 장소 중 </a:t>
          </a:r>
          <a:endParaRPr lang="en-US" altLang="ko-KR" sz="1400" kern="12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4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중복 제거 및 리뷰 수 필터링</a:t>
          </a:r>
        </a:p>
      </dsp:txBody>
      <dsp:txXfrm>
        <a:off x="5013567" y="1754105"/>
        <a:ext cx="2889147" cy="619824"/>
      </dsp:txXfrm>
    </dsp:sp>
    <dsp:sp modelId="{42119613-92B1-4EFC-B5A7-1AB2F7C3F962}">
      <dsp:nvSpPr>
        <dsp:cNvPr id="0" name=""/>
        <dsp:cNvSpPr/>
      </dsp:nvSpPr>
      <dsp:spPr>
        <a:xfrm>
          <a:off x="3958303" y="3254076"/>
          <a:ext cx="3495409" cy="619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4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유저와 가장 적합한 두 타입에 </a:t>
          </a:r>
          <a:endParaRPr lang="en-US" altLang="ko-KR" sz="1400" kern="12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4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해당되는 최종 여행지 추천</a:t>
          </a:r>
        </a:p>
      </dsp:txBody>
      <dsp:txXfrm>
        <a:off x="3958303" y="3254076"/>
        <a:ext cx="3495409" cy="619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D5CB0-0AA3-4CFE-9D82-CAE805895C0C}" type="datetimeFigureOut">
              <a:rPr lang="ko-KR" altLang="en-US" smtClean="0"/>
              <a:t>2021-01-30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3BA4A-3994-4B0E-BBFB-B23183E1D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6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Ex&gt;</a:t>
            </a:r>
            <a:r>
              <a:rPr lang="ko-KR" altLang="en-US" dirty="0"/>
              <a:t> 배달의 민족처럼 우리가 그때 그때 먹고 싶은 것 고른다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3BA4A-3994-4B0E-BBFB-B23183E1D59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01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3BA4A-3994-4B0E-BBFB-B23183E1D59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12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Ex&gt;</a:t>
            </a:r>
            <a:r>
              <a:rPr lang="ko-KR" altLang="en-US" dirty="0"/>
              <a:t> 배달의 민족처럼 우리가 그때 그때 먹고 싶은 것 고른다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3BA4A-3994-4B0E-BBFB-B23183E1D59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766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Ex&gt;</a:t>
            </a:r>
            <a:r>
              <a:rPr lang="ko-KR" altLang="en-US" dirty="0"/>
              <a:t> 배달의 민족처럼 우리가 그때 그때 먹고 싶은 것 고른다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3BA4A-3994-4B0E-BBFB-B23183E1D59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553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3EC15-1604-40AA-88D7-CC89368FA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3F61DB-3370-4E3D-AD3E-71C6D3208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29DF4D-BF9B-47AD-8FAB-C79DE1C10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D290-C109-4E86-9431-D60342421575}" type="datetimeFigureOut">
              <a:rPr lang="ko-KR" altLang="en-US" smtClean="0"/>
              <a:t>2021-01-30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DC9ACA-9C96-48AD-B186-A83CD905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74265B-58B9-4F51-AFF0-59BC114B9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3BEE-0BCF-4B15-800A-6F3CD56124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903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CDF76-AE4C-4F03-A7BF-DB5E4B55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EA7AB2-164D-4FC0-A7B0-74C132072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B4B8E-D845-4C94-909A-D6AFC5159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D290-C109-4E86-9431-D60342421575}" type="datetimeFigureOut">
              <a:rPr lang="ko-KR" altLang="en-US" smtClean="0"/>
              <a:t>2021-01-30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AFB9ED-AAC0-4EB7-BEDD-12A79C068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D5E0FF-32DA-4475-9505-C9795BEA5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3BEE-0BCF-4B15-800A-6F3CD56124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601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4CC20B-E060-4531-BBB5-EAEDF7C685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95961C-4F26-446A-AD5D-725AE2E0A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57AC8F-7335-448C-8EBF-F162F2311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D290-C109-4E86-9431-D60342421575}" type="datetimeFigureOut">
              <a:rPr lang="ko-KR" altLang="en-US" smtClean="0"/>
              <a:t>2021-01-30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5B473D-66EF-4B7D-94BC-15744521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B062BC-82AF-4083-94D9-8A4E0105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3BEE-0BCF-4B15-800A-6F3CD56124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226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64C169-B29F-4DBD-9076-B1E60CCB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A214B-2FE1-4AD0-8076-07F012645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B0839-084B-4C71-8809-28171370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D290-C109-4E86-9431-D60342421575}" type="datetimeFigureOut">
              <a:rPr lang="ko-KR" altLang="en-US" smtClean="0"/>
              <a:t>2021-01-30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9BD48F-4344-4EF9-96FA-A052ACE45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D3CA19-53CC-42D9-A9E8-2E2FCDE1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3BEE-0BCF-4B15-800A-6F3CD56124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056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1A4AA-50FD-40FC-A761-B48F2585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C9F67C-45BD-4FBC-B1AF-951C2B9C7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B4C963-E234-459A-9761-D67060AD3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D290-C109-4E86-9431-D60342421575}" type="datetimeFigureOut">
              <a:rPr lang="ko-KR" altLang="en-US" smtClean="0"/>
              <a:t>2021-01-30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5BAF3-CD48-4A1A-A0F5-B5989EBDD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AA15D4-EAD0-41DD-AD46-2B0E0B0D3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3BEE-0BCF-4B15-800A-6F3CD56124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55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56907-2978-42A9-ADB9-4348BED9A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9684ED-4229-476A-BDF2-E9F6B2D83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4C1FDB-1192-4F24-BAFE-E827D8A1A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5C71B9-95C9-4BE6-A7B2-ECCFCEE76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D290-C109-4E86-9431-D60342421575}" type="datetimeFigureOut">
              <a:rPr lang="ko-KR" altLang="en-US" smtClean="0"/>
              <a:t>2021-01-30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CA269A-4191-47E3-A894-CA56AF758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060D6D-6D6F-40CA-9065-1CEA90CC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3BEE-0BCF-4B15-800A-6F3CD56124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396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122EB-C863-41FF-A204-491A4F182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5A0006-CCBE-486C-AA71-1C9389B08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50040-D3A6-4899-B8BB-40EB9BDF7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156CBC-0148-460D-B6F9-627240AC8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E78925-99F3-4B2C-BDEA-DED1C5D407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0A381F-82CE-40EF-A034-31AB3F49B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D290-C109-4E86-9431-D60342421575}" type="datetimeFigureOut">
              <a:rPr lang="ko-KR" altLang="en-US" smtClean="0"/>
              <a:t>2021-01-30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6C5FEB-C698-44CC-A5EC-A39C38155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E26CF4-4172-42C5-8087-27835146A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3BEE-0BCF-4B15-800A-6F3CD56124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28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ED58BE-0B65-4306-B27F-DD245332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35CDB7-D127-4D9A-A155-15526411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D290-C109-4E86-9431-D60342421575}" type="datetimeFigureOut">
              <a:rPr lang="ko-KR" altLang="en-US" smtClean="0"/>
              <a:t>2021-01-30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702542-8ED4-4628-914F-4E54E2E81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5F39C0-5934-405A-A809-DCC5829D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3BEE-0BCF-4B15-800A-6F3CD56124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5076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4B4CA6-51A3-4639-8355-B6E4C817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D290-C109-4E86-9431-D60342421575}" type="datetimeFigureOut">
              <a:rPr lang="ko-KR" altLang="en-US" smtClean="0"/>
              <a:t>2021-01-30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0684FD-D596-4C1D-9D12-FD4CF7FAF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8BB27E-B807-4D87-ABD2-0B4B4C1E7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3BEE-0BCF-4B15-800A-6F3CD56124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0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3F629-E4F6-4164-A48A-1B5AB471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D72235-1A64-4064-8FB2-5F134F7EC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9D3E47-4A33-4821-BF6D-8DD709E5A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ED4A1C-C8A6-458B-A4A3-4CD5594E6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D290-C109-4E86-9431-D60342421575}" type="datetimeFigureOut">
              <a:rPr lang="ko-KR" altLang="en-US" smtClean="0"/>
              <a:t>2021-01-30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7FEC63-67C0-43EF-AA31-0C0B1DFB0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0E60E8-A052-4F37-8A3F-098B382B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3BEE-0BCF-4B15-800A-6F3CD56124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66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0A7AE-9927-4362-B528-31C4A0070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B3B1AD-0720-4B00-8C02-CAD9017707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8AFBF-41B6-4AA8-B76B-C0C502EC4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08C033-3015-4373-81AF-AD9E7FAD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D290-C109-4E86-9431-D60342421575}" type="datetimeFigureOut">
              <a:rPr lang="ko-KR" altLang="en-US" smtClean="0"/>
              <a:t>2021-01-30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DB3A4-CB7B-4D22-A6A3-097DE53F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A6DD89-2AF3-4F89-9E30-87CD59334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3BEE-0BCF-4B15-800A-6F3CD56124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5092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E9C823-E2D3-49C0-9C18-0941A3FEA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8BEA2C-5BF1-4C36-9054-BD132B295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1423D1-5BF6-4BFF-ABE6-56DC039A61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3D290-C109-4E86-9431-D60342421575}" type="datetimeFigureOut">
              <a:rPr lang="ko-KR" altLang="en-US" smtClean="0"/>
              <a:t>2021-01-30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C495ED-498F-4989-95B4-B97F6F288B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3A4D0-13C7-4539-A10E-B6064F7D9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A3BEE-0BCF-4B15-800A-6F3CD5612450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435EB6-A818-4B73-9A07-947946F77B68}"/>
              </a:ext>
            </a:extLst>
          </p:cNvPr>
          <p:cNvSpPr/>
          <p:nvPr userDrawn="1"/>
        </p:nvSpPr>
        <p:spPr>
          <a:xfrm>
            <a:off x="0" y="1102"/>
            <a:ext cx="12192001" cy="6858000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24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51D61-0E8F-4125-B54E-51BC36BD04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52121C-AB6A-4E97-BC53-2660308C3A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8" name="Picture 4" descr="white and brown city buildings during daytime">
            <a:extLst>
              <a:ext uri="{FF2B5EF4-FFF2-40B4-BE49-F238E27FC236}">
                <a16:creationId xmlns:a16="http://schemas.microsoft.com/office/drawing/2014/main" id="{40ECB0C5-ACD0-4717-9173-3034C8B2F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969454-07BD-4B0C-94E3-3E5B769134C5}"/>
              </a:ext>
            </a:extLst>
          </p:cNvPr>
          <p:cNvSpPr/>
          <p:nvPr/>
        </p:nvSpPr>
        <p:spPr>
          <a:xfrm>
            <a:off x="-4331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8E407A">
                  <a:alpha val="38000"/>
                </a:srgbClr>
              </a:gs>
              <a:gs pos="71000">
                <a:srgbClr val="702E6C">
                  <a:alpha val="71000"/>
                </a:srgbClr>
              </a:gs>
              <a:gs pos="98000">
                <a:srgbClr val="4D1B5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8328252-51D8-4AE8-ADB4-BD32B796227A}"/>
              </a:ext>
            </a:extLst>
          </p:cNvPr>
          <p:cNvGrpSpPr/>
          <p:nvPr/>
        </p:nvGrpSpPr>
        <p:grpSpPr>
          <a:xfrm>
            <a:off x="4447321" y="1869506"/>
            <a:ext cx="3288695" cy="1402661"/>
            <a:chOff x="4931768" y="2096642"/>
            <a:chExt cx="3811209" cy="89995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672AD-227D-4D56-8222-499BAABFFAEA}"/>
                </a:ext>
              </a:extLst>
            </p:cNvPr>
            <p:cNvSpPr txBox="1"/>
            <p:nvPr/>
          </p:nvSpPr>
          <p:spPr>
            <a:xfrm>
              <a:off x="5978433" y="2534933"/>
              <a:ext cx="1707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조선일보명조" panose="02030304000000000000" pitchFamily="18" charset="-127"/>
                </a:rPr>
                <a:t>Team 2</a:t>
              </a:r>
              <a:endParaRPr lang="ko-KR" altLang="en-US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5F218E-8996-42B5-85CB-3E395EFCDFA6}"/>
                </a:ext>
              </a:extLst>
            </p:cNvPr>
            <p:cNvSpPr txBox="1"/>
            <p:nvPr/>
          </p:nvSpPr>
          <p:spPr>
            <a:xfrm>
              <a:off x="4931768" y="2096642"/>
              <a:ext cx="3811209" cy="49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VICPHY.</a:t>
              </a:r>
              <a:endPara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D27A829-3DBF-4D59-B3B6-02D9933C4929}"/>
              </a:ext>
            </a:extLst>
          </p:cNvPr>
          <p:cNvSpPr txBox="1"/>
          <p:nvPr/>
        </p:nvSpPr>
        <p:spPr>
          <a:xfrm>
            <a:off x="1524000" y="3841607"/>
            <a:ext cx="9311951" cy="70788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오감 만족 서울 속 여행지 추천 프로젝트</a:t>
            </a:r>
            <a:endParaRPr lang="en-US" altLang="ko-KR" sz="2400" b="1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나랑 여행</a:t>
            </a:r>
            <a:r>
              <a:rPr lang="en-US" altLang="ko-KR" sz="16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갈래</a:t>
            </a:r>
            <a:r>
              <a:rPr lang="en-US" altLang="ko-KR" sz="16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?</a:t>
            </a:r>
            <a:endParaRPr lang="ko-KR" altLang="en-US" sz="1600" b="1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518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D7AD16D-913B-4409-BD96-C1CCBC01C899}"/>
              </a:ext>
            </a:extLst>
          </p:cNvPr>
          <p:cNvCxnSpPr>
            <a:cxnSpLocks/>
          </p:cNvCxnSpPr>
          <p:nvPr/>
        </p:nvCxnSpPr>
        <p:spPr>
          <a:xfrm>
            <a:off x="955091" y="5852297"/>
            <a:ext cx="2929467" cy="0"/>
          </a:xfrm>
          <a:prstGeom prst="line">
            <a:avLst/>
          </a:prstGeom>
          <a:ln w="38100">
            <a:solidFill>
              <a:srgbClr val="511C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D25BF07-2BCF-443E-BCC9-F866CDB19F85}"/>
              </a:ext>
            </a:extLst>
          </p:cNvPr>
          <p:cNvCxnSpPr>
            <a:cxnSpLocks/>
          </p:cNvCxnSpPr>
          <p:nvPr/>
        </p:nvCxnSpPr>
        <p:spPr>
          <a:xfrm>
            <a:off x="6378113" y="5852297"/>
            <a:ext cx="2929467" cy="0"/>
          </a:xfrm>
          <a:prstGeom prst="line">
            <a:avLst/>
          </a:prstGeom>
          <a:ln w="28575">
            <a:solidFill>
              <a:srgbClr val="6624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28F5318-4B1A-4770-90DB-1BE7A3771314}"/>
              </a:ext>
            </a:extLst>
          </p:cNvPr>
          <p:cNvSpPr txBox="1"/>
          <p:nvPr/>
        </p:nvSpPr>
        <p:spPr>
          <a:xfrm>
            <a:off x="884767" y="5452187"/>
            <a:ext cx="2679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511C5D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장소</a:t>
            </a:r>
            <a:r>
              <a:rPr lang="en-US" altLang="ko-KR" sz="2000" dirty="0">
                <a:solidFill>
                  <a:srgbClr val="511C5D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: 2222 </a:t>
            </a:r>
            <a:r>
              <a:rPr lang="ko-KR" altLang="en-US" sz="2000" dirty="0">
                <a:solidFill>
                  <a:srgbClr val="511C5D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곳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8BF7D3-F95A-4188-9DF3-EF836E359858}"/>
              </a:ext>
            </a:extLst>
          </p:cNvPr>
          <p:cNvSpPr txBox="1"/>
          <p:nvPr/>
        </p:nvSpPr>
        <p:spPr>
          <a:xfrm>
            <a:off x="6291741" y="5449657"/>
            <a:ext cx="267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62476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리뷰</a:t>
            </a:r>
            <a:r>
              <a:rPr lang="en-US" altLang="ko-KR" dirty="0">
                <a:solidFill>
                  <a:srgbClr val="662476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: 56,472</a:t>
            </a:r>
            <a:r>
              <a:rPr lang="ko-KR" altLang="en-US" dirty="0">
                <a:solidFill>
                  <a:srgbClr val="662476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개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8AE04-258C-4450-A9D1-1B2C9590F057}"/>
              </a:ext>
            </a:extLst>
          </p:cNvPr>
          <p:cNvSpPr txBox="1"/>
          <p:nvPr/>
        </p:nvSpPr>
        <p:spPr>
          <a:xfrm>
            <a:off x="884767" y="2523647"/>
            <a:ext cx="1917700" cy="27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조선일보명조" panose="02030304000000000000" pitchFamily="18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6C3255D-7B85-40A9-991D-4EBB5F59EE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67" y="2459091"/>
            <a:ext cx="6507769" cy="2797294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7E528F6-B24C-465E-903E-3C540B6124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459091"/>
            <a:ext cx="5435657" cy="28335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3E2433-991A-4D1D-A5C5-C97AFB0FC11D}"/>
              </a:ext>
            </a:extLst>
          </p:cNvPr>
          <p:cNvSpPr txBox="1"/>
          <p:nvPr/>
        </p:nvSpPr>
        <p:spPr>
          <a:xfrm>
            <a:off x="808737" y="1429126"/>
            <a:ext cx="10406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TripAdvisor </a:t>
            </a:r>
            <a:r>
              <a:rPr lang="ko-KR" altLang="en-US" sz="2800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사이트 </a:t>
            </a:r>
            <a:r>
              <a:rPr lang="ko-KR" altLang="en-US" sz="2800" dirty="0" err="1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크롤링을</a:t>
            </a:r>
            <a:r>
              <a:rPr lang="ko-KR" altLang="en-US" sz="2800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통해 확보한 </a:t>
            </a:r>
            <a:r>
              <a:rPr lang="en-US" altLang="ko-KR" sz="2800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raw</a:t>
            </a:r>
            <a:r>
              <a:rPr lang="ko-KR" altLang="en-US" sz="2800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7DD6A0-C361-49FB-B63F-CD7C22538AB5}"/>
              </a:ext>
            </a:extLst>
          </p:cNvPr>
          <p:cNvSpPr txBox="1"/>
          <p:nvPr/>
        </p:nvSpPr>
        <p:spPr>
          <a:xfrm>
            <a:off x="0" y="457704"/>
            <a:ext cx="1430867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1777881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533F72-B4A3-4554-97E1-6157AB0A9ADC}"/>
              </a:ext>
            </a:extLst>
          </p:cNvPr>
          <p:cNvSpPr txBox="1"/>
          <p:nvPr/>
        </p:nvSpPr>
        <p:spPr>
          <a:xfrm>
            <a:off x="3191933" y="1311332"/>
            <a:ext cx="523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4D1B5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</a:t>
            </a:r>
            <a:r>
              <a:rPr lang="ko-KR" altLang="en-US" sz="5400" dirty="0" err="1">
                <a:solidFill>
                  <a:srgbClr val="4D1B5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전처리</a:t>
            </a:r>
            <a:endParaRPr lang="ko-KR" altLang="en-US" sz="5400" dirty="0">
              <a:solidFill>
                <a:srgbClr val="4D1B59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50B2B5-8AC1-40BC-8777-1178BDB7F273}"/>
              </a:ext>
            </a:extLst>
          </p:cNvPr>
          <p:cNvSpPr txBox="1"/>
          <p:nvPr/>
        </p:nvSpPr>
        <p:spPr>
          <a:xfrm>
            <a:off x="0" y="457282"/>
            <a:ext cx="1430867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BC50CDD-AE05-4C2B-814C-6A19358FA707}"/>
              </a:ext>
            </a:extLst>
          </p:cNvPr>
          <p:cNvGrpSpPr/>
          <p:nvPr/>
        </p:nvGrpSpPr>
        <p:grpSpPr>
          <a:xfrm>
            <a:off x="1361899" y="2545556"/>
            <a:ext cx="9468199" cy="3677962"/>
            <a:chOff x="858996" y="2596962"/>
            <a:chExt cx="5481797" cy="290082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DAB765-921B-4D84-B68E-6598536F9DDD}"/>
                </a:ext>
              </a:extLst>
            </p:cNvPr>
            <p:cNvSpPr txBox="1"/>
            <p:nvPr/>
          </p:nvSpPr>
          <p:spPr>
            <a:xfrm>
              <a:off x="960226" y="2707449"/>
              <a:ext cx="5380567" cy="461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dirty="0">
                <a:solidFill>
                  <a:srgbClr val="8E4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B935719-8719-43CA-A205-52FD155BC77A}"/>
                </a:ext>
              </a:extLst>
            </p:cNvPr>
            <p:cNvCxnSpPr>
              <a:cxnSpLocks/>
            </p:cNvCxnSpPr>
            <p:nvPr/>
          </p:nvCxnSpPr>
          <p:spPr>
            <a:xfrm>
              <a:off x="858996" y="2596962"/>
              <a:ext cx="5359400" cy="0"/>
            </a:xfrm>
            <a:prstGeom prst="line">
              <a:avLst/>
            </a:prstGeom>
            <a:ln w="12700">
              <a:solidFill>
                <a:srgbClr val="511C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82EE856-C6AD-4920-B3A0-DAB301A48B8A}"/>
                </a:ext>
              </a:extLst>
            </p:cNvPr>
            <p:cNvCxnSpPr>
              <a:cxnSpLocks/>
            </p:cNvCxnSpPr>
            <p:nvPr/>
          </p:nvCxnSpPr>
          <p:spPr>
            <a:xfrm>
              <a:off x="858996" y="5497788"/>
              <a:ext cx="5359400" cy="0"/>
            </a:xfrm>
            <a:prstGeom prst="line">
              <a:avLst/>
            </a:prstGeom>
            <a:ln w="12700">
              <a:solidFill>
                <a:srgbClr val="511C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115C4014-582C-44BD-BB11-DE13C0E4A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6341068"/>
              </p:ext>
            </p:extLst>
          </p:nvPr>
        </p:nvGraphicFramePr>
        <p:xfrm>
          <a:off x="1622306" y="2714910"/>
          <a:ext cx="8790658" cy="3339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1815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80C93F-CCC9-4B80-8F00-69E5C7B6C533}"/>
              </a:ext>
            </a:extLst>
          </p:cNvPr>
          <p:cNvSpPr txBox="1"/>
          <p:nvPr/>
        </p:nvSpPr>
        <p:spPr>
          <a:xfrm>
            <a:off x="0" y="457282"/>
            <a:ext cx="1430867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CFC62-412C-40C8-9F8A-929EC7E1E626}"/>
              </a:ext>
            </a:extLst>
          </p:cNvPr>
          <p:cNvSpPr/>
          <p:nvPr/>
        </p:nvSpPr>
        <p:spPr>
          <a:xfrm>
            <a:off x="267478" y="107345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2000" b="1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Raw data</a:t>
            </a:r>
            <a:r>
              <a:rPr lang="ko-KR" altLang="en-US" sz="2000" b="1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에서 장소 별로 모든 리뷰를 </a:t>
            </a:r>
            <a:r>
              <a:rPr lang="en-US" altLang="ko-KR" sz="2000" b="1" dirty="0" err="1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group_by</a:t>
            </a:r>
            <a:endParaRPr lang="ko-KR" altLang="en-US" sz="2000" b="1" dirty="0">
              <a:solidFill>
                <a:srgbClr val="4D1B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3ACAF6-193B-4B2B-8CBB-2970C8D9F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1570648"/>
            <a:ext cx="9629776" cy="2537941"/>
          </a:xfrm>
          <a:prstGeom prst="rect">
            <a:avLst/>
          </a:prstGeom>
          <a:ln>
            <a:solidFill>
              <a:srgbClr val="853B72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E34AA0-2DF5-4845-924F-2C171A501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12" y="4781355"/>
            <a:ext cx="9629775" cy="1714500"/>
          </a:xfrm>
          <a:prstGeom prst="rect">
            <a:avLst/>
          </a:prstGeom>
          <a:ln>
            <a:solidFill>
              <a:srgbClr val="853B72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1BFB79C-F228-40C6-85FC-A7A58CFCA31D}"/>
              </a:ext>
            </a:extLst>
          </p:cNvPr>
          <p:cNvSpPr/>
          <p:nvPr/>
        </p:nvSpPr>
        <p:spPr>
          <a:xfrm>
            <a:off x="9983755" y="1595535"/>
            <a:ext cx="927132" cy="2513054"/>
          </a:xfrm>
          <a:prstGeom prst="rect">
            <a:avLst/>
          </a:prstGeom>
          <a:noFill/>
          <a:ln w="57150"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C130AF-DC76-4225-85A2-966B3D694F46}"/>
              </a:ext>
            </a:extLst>
          </p:cNvPr>
          <p:cNvSpPr/>
          <p:nvPr/>
        </p:nvSpPr>
        <p:spPr>
          <a:xfrm>
            <a:off x="2388345" y="5064477"/>
            <a:ext cx="1315907" cy="222875"/>
          </a:xfrm>
          <a:prstGeom prst="rect">
            <a:avLst/>
          </a:prstGeom>
          <a:noFill/>
          <a:ln w="57150"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3B99D22-11AC-4140-B2D6-A6093CFFFED7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rot="5400000">
            <a:off x="6268866" y="886022"/>
            <a:ext cx="955888" cy="7401022"/>
          </a:xfrm>
          <a:prstGeom prst="bentConnector3">
            <a:avLst/>
          </a:prstGeom>
          <a:ln w="57150">
            <a:solidFill>
              <a:srgbClr val="CC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171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F50B2B5-8AC1-40BC-8777-1178BDB7F273}"/>
              </a:ext>
            </a:extLst>
          </p:cNvPr>
          <p:cNvSpPr txBox="1"/>
          <p:nvPr/>
        </p:nvSpPr>
        <p:spPr>
          <a:xfrm>
            <a:off x="0" y="457282"/>
            <a:ext cx="1430867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58D873-39D7-4908-86C7-4BC1BD2CAA3A}"/>
              </a:ext>
            </a:extLst>
          </p:cNvPr>
          <p:cNvSpPr/>
          <p:nvPr/>
        </p:nvSpPr>
        <p:spPr>
          <a:xfrm>
            <a:off x="267478" y="107345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ko-KR" altLang="en-US" sz="2000" b="1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리뷰 속 키워드 단어 카운트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C729229-EA51-4EB5-868B-1A67FBE9198F}"/>
              </a:ext>
            </a:extLst>
          </p:cNvPr>
          <p:cNvGrpSpPr/>
          <p:nvPr/>
        </p:nvGrpSpPr>
        <p:grpSpPr>
          <a:xfrm>
            <a:off x="267478" y="1627368"/>
            <a:ext cx="5265575" cy="4997367"/>
            <a:chOff x="267478" y="1627368"/>
            <a:chExt cx="5619750" cy="507682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72B178F-CF3E-4A52-BFF0-613BFB797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478" y="1627368"/>
              <a:ext cx="5619750" cy="50768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EA4150B-82B0-48AB-9007-901972D45E38}"/>
                </a:ext>
              </a:extLst>
            </p:cNvPr>
            <p:cNvSpPr/>
            <p:nvPr/>
          </p:nvSpPr>
          <p:spPr>
            <a:xfrm>
              <a:off x="779530" y="1707305"/>
              <a:ext cx="17187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853B72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# </a:t>
              </a:r>
              <a:r>
                <a:rPr lang="ko-KR" altLang="en-US" b="1" dirty="0">
                  <a:solidFill>
                    <a:srgbClr val="853B72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키워드 단어 </a:t>
              </a:r>
              <a:endParaRPr lang="ko-KR" altLang="en-US" dirty="0">
                <a:solidFill>
                  <a:srgbClr val="853B7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51C8D12-51A3-49E9-8103-0BDA9B210D13}"/>
                </a:ext>
              </a:extLst>
            </p:cNvPr>
            <p:cNvSpPr/>
            <p:nvPr/>
          </p:nvSpPr>
          <p:spPr>
            <a:xfrm>
              <a:off x="2192693" y="6326154"/>
              <a:ext cx="485193" cy="25192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EE3014C-8025-418C-AFCD-768A37EA8277}"/>
                </a:ext>
              </a:extLst>
            </p:cNvPr>
            <p:cNvSpPr/>
            <p:nvPr/>
          </p:nvSpPr>
          <p:spPr>
            <a:xfrm>
              <a:off x="3903305" y="6326153"/>
              <a:ext cx="1891005" cy="25192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F4E730F-C027-4E7C-83DF-07AE2D87B562}"/>
                </a:ext>
              </a:extLst>
            </p:cNvPr>
            <p:cNvSpPr/>
            <p:nvPr/>
          </p:nvSpPr>
          <p:spPr>
            <a:xfrm>
              <a:off x="4606210" y="5597505"/>
              <a:ext cx="1188100" cy="25192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00A3594-7325-481F-9B5F-8EFA5975B29D}"/>
                </a:ext>
              </a:extLst>
            </p:cNvPr>
            <p:cNvSpPr/>
            <p:nvPr/>
          </p:nvSpPr>
          <p:spPr>
            <a:xfrm>
              <a:off x="4606210" y="4894726"/>
              <a:ext cx="1188100" cy="25192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2BC02A-ACD7-4B55-9B53-706D09D7C1D2}"/>
                </a:ext>
              </a:extLst>
            </p:cNvPr>
            <p:cNvSpPr/>
            <p:nvPr/>
          </p:nvSpPr>
          <p:spPr>
            <a:xfrm>
              <a:off x="5290456" y="4199168"/>
              <a:ext cx="485193" cy="25192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5D7EBEB-AFFD-4E06-A04A-31AE899607FB}"/>
                </a:ext>
              </a:extLst>
            </p:cNvPr>
            <p:cNvSpPr/>
            <p:nvPr/>
          </p:nvSpPr>
          <p:spPr>
            <a:xfrm>
              <a:off x="5290455" y="4496586"/>
              <a:ext cx="485193" cy="2519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CDEE3CE-CFBD-4ED8-8D7F-826BEFDA1184}"/>
                </a:ext>
              </a:extLst>
            </p:cNvPr>
            <p:cNvSpPr/>
            <p:nvPr/>
          </p:nvSpPr>
          <p:spPr>
            <a:xfrm>
              <a:off x="4711959" y="5252994"/>
              <a:ext cx="1063689" cy="2519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3B2DBB9-FF5C-44F1-A963-CB436527F4F0}"/>
                </a:ext>
              </a:extLst>
            </p:cNvPr>
            <p:cNvSpPr/>
            <p:nvPr/>
          </p:nvSpPr>
          <p:spPr>
            <a:xfrm>
              <a:off x="4786604" y="5981643"/>
              <a:ext cx="997987" cy="2183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67BA7590-D13F-4D22-AE4C-6546EEA08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32" y="711920"/>
            <a:ext cx="6178820" cy="45066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9E1178-7D91-4590-8B6F-1054ED6989E4}"/>
              </a:ext>
            </a:extLst>
          </p:cNvPr>
          <p:cNvSpPr/>
          <p:nvPr/>
        </p:nvSpPr>
        <p:spPr>
          <a:xfrm>
            <a:off x="7567126" y="5466754"/>
            <a:ext cx="43573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400" b="1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토큰화 후 단어 리스트가 너무 </a:t>
            </a:r>
            <a:r>
              <a:rPr lang="ko-KR" altLang="en-US" sz="1400" b="1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많아</a:t>
            </a:r>
            <a:r>
              <a:rPr lang="en-US" altLang="ko-KR" sz="1400" b="1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lvl="0"/>
            <a:r>
              <a:rPr lang="en-US" altLang="ko-KR" sz="1400" b="1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Bag of word</a:t>
            </a:r>
            <a:r>
              <a:rPr lang="ko-KR" altLang="en-US" sz="1400" b="1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코드로 구현하여</a:t>
            </a:r>
            <a:r>
              <a:rPr lang="en-US" altLang="ko-KR" sz="1400" b="1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lvl="0"/>
            <a:r>
              <a:rPr lang="ko-KR" altLang="en-US" sz="1400" b="1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단어의 유의어</a:t>
            </a:r>
            <a:r>
              <a:rPr lang="en-US" altLang="ko-KR" sz="1400" b="1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b="1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유사 표현을 고려해 리뷰 속 키워드 단어 카운트</a:t>
            </a:r>
          </a:p>
        </p:txBody>
      </p:sp>
    </p:spTree>
    <p:extLst>
      <p:ext uri="{BB962C8B-B14F-4D97-AF65-F5344CB8AC3E}">
        <p14:creationId xmlns:p14="http://schemas.microsoft.com/office/powerpoint/2010/main" val="3176151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80C93F-CCC9-4B80-8F00-69E5C7B6C533}"/>
              </a:ext>
            </a:extLst>
          </p:cNvPr>
          <p:cNvSpPr txBox="1"/>
          <p:nvPr/>
        </p:nvSpPr>
        <p:spPr>
          <a:xfrm>
            <a:off x="0" y="457282"/>
            <a:ext cx="1430867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2F3822-22C1-4B8E-8381-C128B6A3C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73" y="1800033"/>
            <a:ext cx="10729365" cy="4180889"/>
          </a:xfrm>
          <a:prstGeom prst="rect">
            <a:avLst/>
          </a:prstGeom>
          <a:ln>
            <a:solidFill>
              <a:srgbClr val="853B72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5483AA-7FDB-43C2-9F65-FDEE740FA648}"/>
              </a:ext>
            </a:extLst>
          </p:cNvPr>
          <p:cNvSpPr/>
          <p:nvPr/>
        </p:nvSpPr>
        <p:spPr>
          <a:xfrm>
            <a:off x="435429" y="1082491"/>
            <a:ext cx="79621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000" b="1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카운트 된 키워드 상위 </a:t>
            </a:r>
            <a:r>
              <a:rPr lang="en-US" altLang="ko-KR" sz="2000" b="1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</a:t>
            </a:r>
            <a:r>
              <a:rPr lang="ko-KR" altLang="en-US" sz="2000" b="1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</a:t>
            </a:r>
            <a:r>
              <a:rPr lang="en-US" altLang="ko-KR" sz="2000" b="1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 </a:t>
            </a:r>
            <a:r>
              <a:rPr lang="ko-KR" altLang="en-US" sz="2000" b="1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장소의 대표 태그 </a:t>
            </a:r>
          </a:p>
        </p:txBody>
      </p:sp>
    </p:spTree>
    <p:extLst>
      <p:ext uri="{BB962C8B-B14F-4D97-AF65-F5344CB8AC3E}">
        <p14:creationId xmlns:p14="http://schemas.microsoft.com/office/powerpoint/2010/main" val="2178466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80C93F-CCC9-4B80-8F00-69E5C7B6C533}"/>
              </a:ext>
            </a:extLst>
          </p:cNvPr>
          <p:cNvSpPr txBox="1"/>
          <p:nvPr/>
        </p:nvSpPr>
        <p:spPr>
          <a:xfrm>
            <a:off x="0" y="457282"/>
            <a:ext cx="1430867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EF0005-5DE4-4D8A-A288-D07B609AB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89" y="2343519"/>
            <a:ext cx="10920222" cy="2663746"/>
          </a:xfrm>
          <a:prstGeom prst="rect">
            <a:avLst/>
          </a:prstGeom>
          <a:ln>
            <a:solidFill>
              <a:srgbClr val="853B72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E8A8A83-F433-4FC2-BCBF-005BF91D8376}"/>
              </a:ext>
            </a:extLst>
          </p:cNvPr>
          <p:cNvSpPr/>
          <p:nvPr/>
        </p:nvSpPr>
        <p:spPr>
          <a:xfrm>
            <a:off x="519405" y="1574057"/>
            <a:ext cx="79621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000" b="1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상위 태그 기반의 장소 별 </a:t>
            </a:r>
            <a:r>
              <a:rPr lang="en-US" altLang="ko-KR" sz="2000" b="1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tour type </a:t>
            </a:r>
            <a:r>
              <a:rPr lang="ko-KR" altLang="en-US" sz="2000" b="1" dirty="0">
                <a:solidFill>
                  <a:srgbClr val="4D1B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확정 및 위치 칼럼 추가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B50AEA-3BB2-4CD9-A39F-AF26475BA9D3}"/>
              </a:ext>
            </a:extLst>
          </p:cNvPr>
          <p:cNvSpPr/>
          <p:nvPr/>
        </p:nvSpPr>
        <p:spPr>
          <a:xfrm>
            <a:off x="9927771" y="2362181"/>
            <a:ext cx="1628339" cy="2629562"/>
          </a:xfrm>
          <a:prstGeom prst="rect">
            <a:avLst/>
          </a:prstGeom>
          <a:noFill/>
          <a:ln w="57150"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4A78C0-2F01-440A-A336-09D470449C59}"/>
              </a:ext>
            </a:extLst>
          </p:cNvPr>
          <p:cNvSpPr/>
          <p:nvPr/>
        </p:nvSpPr>
        <p:spPr>
          <a:xfrm>
            <a:off x="3937518" y="2362179"/>
            <a:ext cx="821094" cy="2645085"/>
          </a:xfrm>
          <a:prstGeom prst="rect">
            <a:avLst/>
          </a:prstGeom>
          <a:noFill/>
          <a:ln w="57150"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446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80C93F-CCC9-4B80-8F00-69E5C7B6C533}"/>
              </a:ext>
            </a:extLst>
          </p:cNvPr>
          <p:cNvSpPr txBox="1"/>
          <p:nvPr/>
        </p:nvSpPr>
        <p:spPr>
          <a:xfrm>
            <a:off x="0" y="457282"/>
            <a:ext cx="1430867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487F2-2437-4C7F-BBDE-8BDBDA454F11}"/>
              </a:ext>
            </a:extLst>
          </p:cNvPr>
          <p:cNvSpPr txBox="1"/>
          <p:nvPr/>
        </p:nvSpPr>
        <p:spPr>
          <a:xfrm>
            <a:off x="2448162" y="1218136"/>
            <a:ext cx="7295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4D1B5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최종 데이터셋 확인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EDCBA19-D322-4B3A-87BB-D8D85E9971D4}"/>
              </a:ext>
            </a:extLst>
          </p:cNvPr>
          <p:cNvGrpSpPr/>
          <p:nvPr/>
        </p:nvGrpSpPr>
        <p:grpSpPr>
          <a:xfrm>
            <a:off x="1361898" y="2141466"/>
            <a:ext cx="9468199" cy="4264089"/>
            <a:chOff x="858996" y="2596962"/>
            <a:chExt cx="5481797" cy="29008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8A72A2-7168-4BF8-B0DF-50233A70598A}"/>
                </a:ext>
              </a:extLst>
            </p:cNvPr>
            <p:cNvSpPr txBox="1"/>
            <p:nvPr/>
          </p:nvSpPr>
          <p:spPr>
            <a:xfrm>
              <a:off x="960226" y="2707449"/>
              <a:ext cx="5380567" cy="461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dirty="0">
                <a:solidFill>
                  <a:srgbClr val="8E4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AFE41E1-22C1-41CB-854C-855CC4926AF4}"/>
                </a:ext>
              </a:extLst>
            </p:cNvPr>
            <p:cNvCxnSpPr>
              <a:cxnSpLocks/>
            </p:cNvCxnSpPr>
            <p:nvPr/>
          </p:nvCxnSpPr>
          <p:spPr>
            <a:xfrm>
              <a:off x="858996" y="2596962"/>
              <a:ext cx="5359400" cy="0"/>
            </a:xfrm>
            <a:prstGeom prst="line">
              <a:avLst/>
            </a:prstGeom>
            <a:ln w="12700">
              <a:solidFill>
                <a:srgbClr val="511C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0A1BFCC-7A71-4E17-A600-096EE4852601}"/>
                </a:ext>
              </a:extLst>
            </p:cNvPr>
            <p:cNvCxnSpPr>
              <a:cxnSpLocks/>
            </p:cNvCxnSpPr>
            <p:nvPr/>
          </p:nvCxnSpPr>
          <p:spPr>
            <a:xfrm>
              <a:off x="858996" y="5497788"/>
              <a:ext cx="5359400" cy="0"/>
            </a:xfrm>
            <a:prstGeom prst="line">
              <a:avLst/>
            </a:prstGeom>
            <a:ln w="12700">
              <a:solidFill>
                <a:srgbClr val="511C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E6DB0B4-3D6E-4821-B7D3-C0B49F66A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94" y="2222674"/>
            <a:ext cx="8524401" cy="4101672"/>
          </a:xfrm>
          <a:prstGeom prst="rect">
            <a:avLst/>
          </a:prstGeom>
          <a:ln>
            <a:solidFill>
              <a:srgbClr val="853B72"/>
            </a:solidFill>
          </a:ln>
        </p:spPr>
      </p:pic>
    </p:spTree>
    <p:extLst>
      <p:ext uri="{BB962C8B-B14F-4D97-AF65-F5344CB8AC3E}">
        <p14:creationId xmlns:p14="http://schemas.microsoft.com/office/powerpoint/2010/main" val="3722164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276A1D-CC4A-4D35-9D07-BFB76D3DE075}"/>
              </a:ext>
            </a:extLst>
          </p:cNvPr>
          <p:cNvSpPr txBox="1"/>
          <p:nvPr/>
        </p:nvSpPr>
        <p:spPr>
          <a:xfrm>
            <a:off x="819970" y="1357985"/>
            <a:ext cx="10552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4D1B5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CBF </a:t>
            </a:r>
            <a:r>
              <a:rPr lang="ko-KR" altLang="en-US" sz="5400" dirty="0">
                <a:solidFill>
                  <a:srgbClr val="4D1B5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활용한 추천 알고리즘 모델링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DABB4-1D74-4D16-8986-296F7A2F26CF}"/>
              </a:ext>
            </a:extLst>
          </p:cNvPr>
          <p:cNvSpPr txBox="1"/>
          <p:nvPr/>
        </p:nvSpPr>
        <p:spPr>
          <a:xfrm>
            <a:off x="0" y="457282"/>
            <a:ext cx="1430867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B2A67F-6D1A-4917-AA3C-5C0ECDB61EDE}"/>
              </a:ext>
            </a:extLst>
          </p:cNvPr>
          <p:cNvGrpSpPr/>
          <p:nvPr/>
        </p:nvGrpSpPr>
        <p:grpSpPr>
          <a:xfrm>
            <a:off x="1361899" y="2442916"/>
            <a:ext cx="9468199" cy="4144493"/>
            <a:chOff x="858996" y="2596962"/>
            <a:chExt cx="5481797" cy="29008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ED9519-BB4B-4A16-8F47-9CE1B403399B}"/>
                </a:ext>
              </a:extLst>
            </p:cNvPr>
            <p:cNvSpPr txBox="1"/>
            <p:nvPr/>
          </p:nvSpPr>
          <p:spPr>
            <a:xfrm>
              <a:off x="960226" y="2707449"/>
              <a:ext cx="5380567" cy="461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dirty="0">
                <a:solidFill>
                  <a:srgbClr val="8E4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FAF7231-5F0F-4502-AC85-7791258FFF77}"/>
                </a:ext>
              </a:extLst>
            </p:cNvPr>
            <p:cNvCxnSpPr>
              <a:cxnSpLocks/>
            </p:cNvCxnSpPr>
            <p:nvPr/>
          </p:nvCxnSpPr>
          <p:spPr>
            <a:xfrm>
              <a:off x="858996" y="2596962"/>
              <a:ext cx="5359400" cy="0"/>
            </a:xfrm>
            <a:prstGeom prst="line">
              <a:avLst/>
            </a:prstGeom>
            <a:ln w="12700">
              <a:solidFill>
                <a:srgbClr val="511C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E78DD5E-0DE8-4A9C-9AFB-265BB8884DF1}"/>
                </a:ext>
              </a:extLst>
            </p:cNvPr>
            <p:cNvCxnSpPr>
              <a:cxnSpLocks/>
            </p:cNvCxnSpPr>
            <p:nvPr/>
          </p:nvCxnSpPr>
          <p:spPr>
            <a:xfrm>
              <a:off x="858996" y="5497788"/>
              <a:ext cx="5359400" cy="0"/>
            </a:xfrm>
            <a:prstGeom prst="line">
              <a:avLst/>
            </a:prstGeom>
            <a:ln w="12700">
              <a:solidFill>
                <a:srgbClr val="511C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D0A6BF40-5E63-4C2E-BADB-08A37D079A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5128069"/>
              </p:ext>
            </p:extLst>
          </p:nvPr>
        </p:nvGraphicFramePr>
        <p:xfrm>
          <a:off x="2032000" y="2545556"/>
          <a:ext cx="8128000" cy="3873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639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20E858-7DE9-485D-B77F-E36065BBEF63}"/>
              </a:ext>
            </a:extLst>
          </p:cNvPr>
          <p:cNvSpPr txBox="1"/>
          <p:nvPr/>
        </p:nvSpPr>
        <p:spPr>
          <a:xfrm>
            <a:off x="819970" y="1288106"/>
            <a:ext cx="10552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4D1B5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이미지</a:t>
            </a:r>
            <a:r>
              <a:rPr lang="en-US" altLang="ko-KR" sz="5400" dirty="0">
                <a:solidFill>
                  <a:srgbClr val="4D1B5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5400" dirty="0">
                <a:solidFill>
                  <a:srgbClr val="4D1B5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감정</a:t>
            </a:r>
            <a:r>
              <a:rPr lang="en-US" altLang="ko-KR" sz="5400" dirty="0">
                <a:solidFill>
                  <a:srgbClr val="4D1B5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 </a:t>
            </a:r>
            <a:r>
              <a:rPr lang="ko-KR" altLang="en-US" sz="5400" dirty="0">
                <a:solidFill>
                  <a:srgbClr val="4D1B5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기반의 추천 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DF7E0-86B2-4D3A-A435-C6349D5E438C}"/>
              </a:ext>
            </a:extLst>
          </p:cNvPr>
          <p:cNvSpPr txBox="1"/>
          <p:nvPr/>
        </p:nvSpPr>
        <p:spPr>
          <a:xfrm>
            <a:off x="0" y="472162"/>
            <a:ext cx="1430867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DACA5B-7017-4BE0-8E3E-5DFB7D154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062" y="3865484"/>
            <a:ext cx="280035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File:User font awesome.svg - Wikimania 2014 in London">
            <a:extLst>
              <a:ext uri="{FF2B5EF4-FFF2-40B4-BE49-F238E27FC236}">
                <a16:creationId xmlns:a16="http://schemas.microsoft.com/office/drawing/2014/main" id="{F5E13D6B-A693-4569-891F-E76C11C1F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587" y="2951084"/>
            <a:ext cx="4093527" cy="409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12CB2B-30CD-40FB-A1A4-F57DB437C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929" y="2874241"/>
            <a:ext cx="1889432" cy="12776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8C45FD-FC15-4DBC-9B01-8DDBFD8DD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607" y="4234383"/>
            <a:ext cx="1889433" cy="1265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3591E5-3CB2-4461-B3A7-4C38D3893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854" y="2874241"/>
            <a:ext cx="1896656" cy="1265632"/>
          </a:xfrm>
          <a:prstGeom prst="rect">
            <a:avLst/>
          </a:prstGeom>
          <a:ln w="28575">
            <a:solidFill>
              <a:srgbClr val="F4F4F4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E4A32F-04D9-4CA5-82FB-0429DBD2F9D6}"/>
              </a:ext>
            </a:extLst>
          </p:cNvPr>
          <p:cNvCxnSpPr>
            <a:cxnSpLocks/>
          </p:cNvCxnSpPr>
          <p:nvPr/>
        </p:nvCxnSpPr>
        <p:spPr>
          <a:xfrm>
            <a:off x="1361899" y="2442916"/>
            <a:ext cx="9256794" cy="0"/>
          </a:xfrm>
          <a:prstGeom prst="line">
            <a:avLst/>
          </a:prstGeom>
          <a:ln w="12700">
            <a:solidFill>
              <a:srgbClr val="511C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왼쪽으로 구부러짐 10">
            <a:extLst>
              <a:ext uri="{FF2B5EF4-FFF2-40B4-BE49-F238E27FC236}">
                <a16:creationId xmlns:a16="http://schemas.microsoft.com/office/drawing/2014/main" id="{7FC8226E-8ED4-489F-88E9-E1F9CA2C821B}"/>
              </a:ext>
            </a:extLst>
          </p:cNvPr>
          <p:cNvSpPr/>
          <p:nvPr/>
        </p:nvSpPr>
        <p:spPr>
          <a:xfrm rot="17636190">
            <a:off x="7725036" y="2001436"/>
            <a:ext cx="735789" cy="2158023"/>
          </a:xfrm>
          <a:prstGeom prst="curvedLeftArrow">
            <a:avLst>
              <a:gd name="adj1" fmla="val 25000"/>
              <a:gd name="adj2" fmla="val 120356"/>
              <a:gd name="adj3" fmla="val 25000"/>
            </a:avLst>
          </a:prstGeom>
          <a:solidFill>
            <a:srgbClr val="BF3F82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05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F2220B-B9B6-4096-BDF4-0FAF66670326}"/>
              </a:ext>
            </a:extLst>
          </p:cNvPr>
          <p:cNvSpPr txBox="1"/>
          <p:nvPr/>
        </p:nvSpPr>
        <p:spPr>
          <a:xfrm>
            <a:off x="0" y="457282"/>
            <a:ext cx="1430867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BB07E9-68D4-42E6-8512-12D05E693590}"/>
              </a:ext>
            </a:extLst>
          </p:cNvPr>
          <p:cNvCxnSpPr>
            <a:cxnSpLocks/>
          </p:cNvCxnSpPr>
          <p:nvPr/>
        </p:nvCxnSpPr>
        <p:spPr>
          <a:xfrm>
            <a:off x="1361899" y="2442916"/>
            <a:ext cx="9256794" cy="0"/>
          </a:xfrm>
          <a:prstGeom prst="line">
            <a:avLst/>
          </a:prstGeom>
          <a:ln w="12700">
            <a:solidFill>
              <a:srgbClr val="511C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1E00E83-D30F-483D-8212-B4C4F10652E9}"/>
              </a:ext>
            </a:extLst>
          </p:cNvPr>
          <p:cNvSpPr txBox="1"/>
          <p:nvPr/>
        </p:nvSpPr>
        <p:spPr>
          <a:xfrm>
            <a:off x="714266" y="1400073"/>
            <a:ext cx="10552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4D1B5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추천 알고리즘 튜닝 및 보완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4012D37-4358-4977-8FB6-C476F0FA229B}"/>
              </a:ext>
            </a:extLst>
          </p:cNvPr>
          <p:cNvGrpSpPr/>
          <p:nvPr/>
        </p:nvGrpSpPr>
        <p:grpSpPr>
          <a:xfrm>
            <a:off x="1712260" y="3025063"/>
            <a:ext cx="9899677" cy="2780042"/>
            <a:chOff x="513526" y="151051"/>
            <a:chExt cx="3962159" cy="61982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AFFFED5-1F7C-404E-8855-D4F270613B5E}"/>
                </a:ext>
              </a:extLst>
            </p:cNvPr>
            <p:cNvSpPr/>
            <p:nvPr/>
          </p:nvSpPr>
          <p:spPr>
            <a:xfrm>
              <a:off x="513526" y="151051"/>
              <a:ext cx="3962159" cy="61982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414C26-06D4-4208-9F2A-BA8E50006C18}"/>
                </a:ext>
              </a:extLst>
            </p:cNvPr>
            <p:cNvSpPr txBox="1"/>
            <p:nvPr/>
          </p:nvSpPr>
          <p:spPr>
            <a:xfrm>
              <a:off x="513526" y="151051"/>
              <a:ext cx="3962159" cy="6198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t" anchorCtr="0">
              <a:noAutofit/>
            </a:bodyPr>
            <a:lstStyle/>
            <a:p>
              <a:pPr marL="285750" lvl="0" indent="-285750" defTabSz="622300" latinLnBrk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ko-KR" altLang="en-US" kern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극단적으로 연관성이 떨어지는 사진을 고르면서 추천 결과를 확인함</a:t>
              </a:r>
              <a:r>
                <a:rPr lang="en-US" altLang="ko-KR" kern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lvl="0" indent="-285750" defTabSz="622300" latinLnBrk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ko-KR" altLang="en-US" kern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디테일한 예외 처리와</a:t>
              </a:r>
              <a:r>
                <a:rPr lang="en-US" altLang="ko-KR" kern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kern="12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태깅</a:t>
              </a:r>
              <a:r>
                <a:rPr lang="ko-KR" altLang="en-US" kern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작업을 수정하면서 추천 결과를 보완함</a:t>
              </a:r>
              <a:r>
                <a:rPr lang="en-US" altLang="ko-KR" kern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  <a:p>
              <a:pPr marL="285750" lvl="0" indent="-285750" defTabSz="622300" latinLnBrk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ko-KR" altLang="en-US" kern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가상 여행지를 선택하는 과정에 있어</a:t>
              </a:r>
              <a:r>
                <a:rPr lang="en-US" altLang="ko-KR" kern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kern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여러 층의 필터를 사용해 가상 여행지의 정확도를 높임</a:t>
              </a:r>
              <a:r>
                <a:rPr lang="en-US" altLang="ko-KR" kern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623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51D61-0E8F-4125-B54E-51BC36BD04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52121C-AB6A-4E97-BC53-2660308C3A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8" name="Picture 4" descr="white and brown city buildings during daytime">
            <a:extLst>
              <a:ext uri="{FF2B5EF4-FFF2-40B4-BE49-F238E27FC236}">
                <a16:creationId xmlns:a16="http://schemas.microsoft.com/office/drawing/2014/main" id="{40ECB0C5-ACD0-4717-9173-3034C8B2F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969454-07BD-4B0C-94E3-3E5B769134C5}"/>
              </a:ext>
            </a:extLst>
          </p:cNvPr>
          <p:cNvSpPr/>
          <p:nvPr/>
        </p:nvSpPr>
        <p:spPr>
          <a:xfrm>
            <a:off x="-31531" y="0"/>
            <a:ext cx="12255062" cy="6857999"/>
          </a:xfrm>
          <a:prstGeom prst="rect">
            <a:avLst/>
          </a:prstGeom>
          <a:gradFill flip="none" rotWithShape="1">
            <a:gsLst>
              <a:gs pos="0">
                <a:srgbClr val="8E407A">
                  <a:alpha val="38000"/>
                </a:srgbClr>
              </a:gs>
              <a:gs pos="64000">
                <a:srgbClr val="702E6C">
                  <a:alpha val="71000"/>
                </a:srgbClr>
              </a:gs>
              <a:gs pos="98000">
                <a:srgbClr val="4D1B5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BC72A14-47B6-48A1-8B7E-887891D6667B}"/>
              </a:ext>
            </a:extLst>
          </p:cNvPr>
          <p:cNvGrpSpPr/>
          <p:nvPr/>
        </p:nvGrpSpPr>
        <p:grpSpPr>
          <a:xfrm>
            <a:off x="4648152" y="1195193"/>
            <a:ext cx="2832631" cy="3693275"/>
            <a:chOff x="4679685" y="842575"/>
            <a:chExt cx="2832631" cy="369327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7C19C37-0877-4EAD-812B-039755EF9103}"/>
                </a:ext>
              </a:extLst>
            </p:cNvPr>
            <p:cNvGrpSpPr/>
            <p:nvPr/>
          </p:nvGrpSpPr>
          <p:grpSpPr>
            <a:xfrm>
              <a:off x="4679685" y="842575"/>
              <a:ext cx="2832631" cy="820751"/>
              <a:chOff x="4756179" y="1366019"/>
              <a:chExt cx="2328023" cy="82075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D0E959-44F3-4D78-9619-59F0363A5F43}"/>
                  </a:ext>
                </a:extLst>
              </p:cNvPr>
              <p:cNvSpPr txBox="1"/>
              <p:nvPr/>
            </p:nvSpPr>
            <p:spPr>
              <a:xfrm>
                <a:off x="4756179" y="1366019"/>
                <a:ext cx="232802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bg1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CONTEXT</a:t>
                </a:r>
                <a:endParaRPr lang="ko-KR" altLang="en-US" sz="4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D14C9C-07F3-44CD-9A67-24FC88149EC3}"/>
                  </a:ext>
                </a:extLst>
              </p:cNvPr>
              <p:cNvSpPr txBox="1"/>
              <p:nvPr/>
            </p:nvSpPr>
            <p:spPr>
              <a:xfrm>
                <a:off x="5739981" y="1909771"/>
                <a:ext cx="12926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여행 추천 시스템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BE994F4-3620-476D-AD71-5F5EBF6A989A}"/>
                </a:ext>
              </a:extLst>
            </p:cNvPr>
            <p:cNvGrpSpPr/>
            <p:nvPr/>
          </p:nvGrpSpPr>
          <p:grpSpPr>
            <a:xfrm>
              <a:off x="4771017" y="2778822"/>
              <a:ext cx="2634194" cy="1757028"/>
              <a:chOff x="4747368" y="2778822"/>
              <a:chExt cx="2634194" cy="175702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A58187-C93C-4055-AE20-D865CDA76213}"/>
                  </a:ext>
                </a:extLst>
              </p:cNvPr>
              <p:cNvSpPr txBox="1"/>
              <p:nvPr/>
            </p:nvSpPr>
            <p:spPr>
              <a:xfrm>
                <a:off x="4747368" y="2778822"/>
                <a:ext cx="263419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D1B59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선정 배경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6D0F3-5666-4722-9923-7FC1A3CCA29C}"/>
                  </a:ext>
                </a:extLst>
              </p:cNvPr>
              <p:cNvSpPr txBox="1"/>
              <p:nvPr/>
            </p:nvSpPr>
            <p:spPr>
              <a:xfrm>
                <a:off x="4747368" y="3479839"/>
                <a:ext cx="263419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D1B59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서비스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8660FE-A32C-4AA8-85E9-8C0848DE7738}"/>
                  </a:ext>
                </a:extLst>
              </p:cNvPr>
              <p:cNvSpPr txBox="1"/>
              <p:nvPr/>
            </p:nvSpPr>
            <p:spPr>
              <a:xfrm>
                <a:off x="4747369" y="4166518"/>
                <a:ext cx="263419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D1B59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웹페이지 소개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CCA8E2-85B5-4018-8117-147AB093AF9D}"/>
              </a:ext>
            </a:extLst>
          </p:cNvPr>
          <p:cNvSpPr txBox="1"/>
          <p:nvPr/>
        </p:nvSpPr>
        <p:spPr>
          <a:xfrm>
            <a:off x="4739486" y="5234492"/>
            <a:ext cx="26341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D1B5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문제점 및 추후 개선점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183007-05FF-4D1D-B366-C68CCDB5213C}"/>
              </a:ext>
            </a:extLst>
          </p:cNvPr>
          <p:cNvSpPr txBox="1"/>
          <p:nvPr/>
        </p:nvSpPr>
        <p:spPr>
          <a:xfrm>
            <a:off x="4739483" y="2426814"/>
            <a:ext cx="26341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D1B5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25531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ite and brown city buildings during daytime">
            <a:extLst>
              <a:ext uri="{FF2B5EF4-FFF2-40B4-BE49-F238E27FC236}">
                <a16:creationId xmlns:a16="http://schemas.microsoft.com/office/drawing/2014/main" id="{40ECB0C5-ACD0-4717-9173-3034C8B2F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969454-07BD-4B0C-94E3-3E5B769134C5}"/>
              </a:ext>
            </a:extLst>
          </p:cNvPr>
          <p:cNvSpPr/>
          <p:nvPr/>
        </p:nvSpPr>
        <p:spPr>
          <a:xfrm>
            <a:off x="-1" y="8878"/>
            <a:ext cx="12192001" cy="6858000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50B2B5-8AC1-40BC-8777-1178BDB7F273}"/>
              </a:ext>
            </a:extLst>
          </p:cNvPr>
          <p:cNvSpPr txBox="1"/>
          <p:nvPr/>
        </p:nvSpPr>
        <p:spPr>
          <a:xfrm>
            <a:off x="0" y="457282"/>
            <a:ext cx="1625600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웹페이지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91BBA3-082B-4C23-8B19-7987210CF74D}"/>
              </a:ext>
            </a:extLst>
          </p:cNvPr>
          <p:cNvSpPr txBox="1"/>
          <p:nvPr/>
        </p:nvSpPr>
        <p:spPr>
          <a:xfrm>
            <a:off x="3139204" y="611170"/>
            <a:ext cx="5913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4D1B5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OGAM X SEOUL</a:t>
            </a:r>
            <a:endParaRPr lang="ko-KR" altLang="en-US" sz="5400" dirty="0">
              <a:solidFill>
                <a:srgbClr val="4D1B5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705B6AF-DD5D-40A5-8DF9-E02B1E84B549}"/>
              </a:ext>
            </a:extLst>
          </p:cNvPr>
          <p:cNvSpPr/>
          <p:nvPr/>
        </p:nvSpPr>
        <p:spPr>
          <a:xfrm>
            <a:off x="3713018" y="3223849"/>
            <a:ext cx="766618" cy="674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자연, 강, 도시이(가) 표시된 사진&#10;&#10;자동 생성된 설명">
            <a:extLst>
              <a:ext uri="{FF2B5EF4-FFF2-40B4-BE49-F238E27FC236}">
                <a16:creationId xmlns:a16="http://schemas.microsoft.com/office/drawing/2014/main" id="{A43C36F1-1D8A-4B1A-88F1-496F5986C5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6" y="1604453"/>
            <a:ext cx="10281920" cy="515975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98F4C4F-4E5C-4FAF-9D22-61399897A0AC}"/>
              </a:ext>
            </a:extLst>
          </p:cNvPr>
          <p:cNvSpPr/>
          <p:nvPr/>
        </p:nvSpPr>
        <p:spPr>
          <a:xfrm>
            <a:off x="9260969" y="1000090"/>
            <a:ext cx="28055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FLASK</a:t>
            </a:r>
            <a:r>
              <a:rPr lang="ko-KR" altLang="en-US" sz="2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로 웹페이지 구현</a:t>
            </a:r>
          </a:p>
        </p:txBody>
      </p:sp>
    </p:spTree>
    <p:extLst>
      <p:ext uri="{BB962C8B-B14F-4D97-AF65-F5344CB8AC3E}">
        <p14:creationId xmlns:p14="http://schemas.microsoft.com/office/powerpoint/2010/main" val="15855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ite and brown city buildings during daytime">
            <a:extLst>
              <a:ext uri="{FF2B5EF4-FFF2-40B4-BE49-F238E27FC236}">
                <a16:creationId xmlns:a16="http://schemas.microsoft.com/office/drawing/2014/main" id="{40ECB0C5-ACD0-4717-9173-3034C8B2F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969454-07BD-4B0C-94E3-3E5B769134C5}"/>
              </a:ext>
            </a:extLst>
          </p:cNvPr>
          <p:cNvSpPr/>
          <p:nvPr/>
        </p:nvSpPr>
        <p:spPr>
          <a:xfrm>
            <a:off x="-1" y="8878"/>
            <a:ext cx="12192001" cy="6858000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50B2B5-8AC1-40BC-8777-1178BDB7F273}"/>
              </a:ext>
            </a:extLst>
          </p:cNvPr>
          <p:cNvSpPr txBox="1"/>
          <p:nvPr/>
        </p:nvSpPr>
        <p:spPr>
          <a:xfrm>
            <a:off x="0" y="457282"/>
            <a:ext cx="1430867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91BBA3-082B-4C23-8B19-7987210CF74D}"/>
              </a:ext>
            </a:extLst>
          </p:cNvPr>
          <p:cNvSpPr txBox="1"/>
          <p:nvPr/>
        </p:nvSpPr>
        <p:spPr>
          <a:xfrm>
            <a:off x="3139207" y="611170"/>
            <a:ext cx="5913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4D1B5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OGAM X SEOUL</a:t>
            </a:r>
            <a:endParaRPr lang="ko-KR" altLang="en-US" sz="5400" dirty="0">
              <a:solidFill>
                <a:srgbClr val="4D1B5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073285-A219-4ED8-8567-B702D2C7C9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94" y="1602243"/>
            <a:ext cx="10348807" cy="5188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E507DF-DE0C-4D84-8026-EDD2156A869A}"/>
              </a:ext>
            </a:extLst>
          </p:cNvPr>
          <p:cNvSpPr txBox="1"/>
          <p:nvPr/>
        </p:nvSpPr>
        <p:spPr>
          <a:xfrm>
            <a:off x="0" y="457282"/>
            <a:ext cx="1625600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웹페이지 소개</a:t>
            </a:r>
          </a:p>
        </p:txBody>
      </p:sp>
    </p:spTree>
    <p:extLst>
      <p:ext uri="{BB962C8B-B14F-4D97-AF65-F5344CB8AC3E}">
        <p14:creationId xmlns:p14="http://schemas.microsoft.com/office/powerpoint/2010/main" val="3954416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ite and brown city buildings during daytime">
            <a:extLst>
              <a:ext uri="{FF2B5EF4-FFF2-40B4-BE49-F238E27FC236}">
                <a16:creationId xmlns:a16="http://schemas.microsoft.com/office/drawing/2014/main" id="{40ECB0C5-ACD0-4717-9173-3034C8B2F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969454-07BD-4B0C-94E3-3E5B769134C5}"/>
              </a:ext>
            </a:extLst>
          </p:cNvPr>
          <p:cNvSpPr/>
          <p:nvPr/>
        </p:nvSpPr>
        <p:spPr>
          <a:xfrm>
            <a:off x="0" y="13254"/>
            <a:ext cx="12192001" cy="6858000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0FF62F-1D53-4A9E-A946-124BEBAA1B27}"/>
              </a:ext>
            </a:extLst>
          </p:cNvPr>
          <p:cNvSpPr txBox="1"/>
          <p:nvPr/>
        </p:nvSpPr>
        <p:spPr>
          <a:xfrm>
            <a:off x="0" y="457282"/>
            <a:ext cx="1430867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01. </a:t>
            </a:r>
            <a:r>
              <a:rPr lang="en-US" altLang="ko-KR" sz="14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keywors</a:t>
            </a:r>
            <a:endParaRPr lang="ko-KR" altLang="en-US" sz="1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8E9D03-F71A-4E79-9FFC-BB823E9A356F}"/>
              </a:ext>
            </a:extLst>
          </p:cNvPr>
          <p:cNvSpPr txBox="1"/>
          <p:nvPr/>
        </p:nvSpPr>
        <p:spPr>
          <a:xfrm>
            <a:off x="437453" y="5219191"/>
            <a:ext cx="12389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511C5D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6</a:t>
            </a:r>
            <a:r>
              <a:rPr lang="ko-KR" altLang="en-US" sz="2800" dirty="0">
                <a:solidFill>
                  <a:srgbClr val="511C5D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가지  유형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9FE62D-A6CA-4219-B94D-61A36E764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07" y="1684866"/>
            <a:ext cx="8907386" cy="49597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F8AD9C-63DF-4487-B7DB-BBF4F6873E74}"/>
              </a:ext>
            </a:extLst>
          </p:cNvPr>
          <p:cNvSpPr txBox="1"/>
          <p:nvPr/>
        </p:nvSpPr>
        <p:spPr>
          <a:xfrm>
            <a:off x="3139207" y="611170"/>
            <a:ext cx="5913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4D1B5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OGAM X SEOUL</a:t>
            </a:r>
            <a:endParaRPr lang="ko-KR" altLang="en-US" sz="5400" dirty="0">
              <a:solidFill>
                <a:srgbClr val="4D1B5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8B4E72-A25F-4D6E-B301-C56180D951DF}"/>
              </a:ext>
            </a:extLst>
          </p:cNvPr>
          <p:cNvSpPr txBox="1"/>
          <p:nvPr/>
        </p:nvSpPr>
        <p:spPr>
          <a:xfrm>
            <a:off x="-3" y="457282"/>
            <a:ext cx="1625600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웹페이지 소개</a:t>
            </a:r>
          </a:p>
        </p:txBody>
      </p:sp>
    </p:spTree>
    <p:extLst>
      <p:ext uri="{BB962C8B-B14F-4D97-AF65-F5344CB8AC3E}">
        <p14:creationId xmlns:p14="http://schemas.microsoft.com/office/powerpoint/2010/main" val="2177298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ite and brown city buildings during daytime">
            <a:extLst>
              <a:ext uri="{FF2B5EF4-FFF2-40B4-BE49-F238E27FC236}">
                <a16:creationId xmlns:a16="http://schemas.microsoft.com/office/drawing/2014/main" id="{40ECB0C5-ACD0-4717-9173-3034C8B2F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969454-07BD-4B0C-94E3-3E5B769134C5}"/>
              </a:ext>
            </a:extLst>
          </p:cNvPr>
          <p:cNvSpPr/>
          <p:nvPr/>
        </p:nvSpPr>
        <p:spPr>
          <a:xfrm>
            <a:off x="0" y="13254"/>
            <a:ext cx="12192001" cy="6858000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0FF62F-1D53-4A9E-A946-124BEBAA1B27}"/>
              </a:ext>
            </a:extLst>
          </p:cNvPr>
          <p:cNvSpPr txBox="1"/>
          <p:nvPr/>
        </p:nvSpPr>
        <p:spPr>
          <a:xfrm>
            <a:off x="0" y="457282"/>
            <a:ext cx="1430867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01. keywords</a:t>
            </a:r>
            <a:endParaRPr lang="ko-KR" altLang="en-US" sz="1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8AD9C-63DF-4487-B7DB-BBF4F6873E74}"/>
              </a:ext>
            </a:extLst>
          </p:cNvPr>
          <p:cNvSpPr txBox="1"/>
          <p:nvPr/>
        </p:nvSpPr>
        <p:spPr>
          <a:xfrm>
            <a:off x="3139207" y="611170"/>
            <a:ext cx="5913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4D1B5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OGAM X SEOUL</a:t>
            </a:r>
            <a:endParaRPr lang="ko-KR" altLang="en-US" sz="5400" dirty="0">
              <a:solidFill>
                <a:srgbClr val="4D1B5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110B19-70CB-49F8-8537-6C39294B02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864" y="1699287"/>
            <a:ext cx="9406467" cy="4993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64315E-2F6B-4848-8E19-009E299F1E2B}"/>
              </a:ext>
            </a:extLst>
          </p:cNvPr>
          <p:cNvSpPr txBox="1"/>
          <p:nvPr/>
        </p:nvSpPr>
        <p:spPr>
          <a:xfrm>
            <a:off x="0" y="457282"/>
            <a:ext cx="1625600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웹페이지 소개</a:t>
            </a:r>
          </a:p>
        </p:txBody>
      </p:sp>
    </p:spTree>
    <p:extLst>
      <p:ext uri="{BB962C8B-B14F-4D97-AF65-F5344CB8AC3E}">
        <p14:creationId xmlns:p14="http://schemas.microsoft.com/office/powerpoint/2010/main" val="2480413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2021-01-30 13-25-19">
            <a:hlinkClick r:id="" action="ppaction://media"/>
            <a:extLst>
              <a:ext uri="{FF2B5EF4-FFF2-40B4-BE49-F238E27FC236}">
                <a16:creationId xmlns:a16="http://schemas.microsoft.com/office/drawing/2014/main" id="{893F697F-EB8D-4255-BE7D-57EEC7EFFB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651" y="60686"/>
            <a:ext cx="11974697" cy="673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9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ite and brown city buildings during daytime">
            <a:extLst>
              <a:ext uri="{FF2B5EF4-FFF2-40B4-BE49-F238E27FC236}">
                <a16:creationId xmlns:a16="http://schemas.microsoft.com/office/drawing/2014/main" id="{40ECB0C5-ACD0-4717-9173-3034C8B2F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969454-07BD-4B0C-94E3-3E5B769134C5}"/>
              </a:ext>
            </a:extLst>
          </p:cNvPr>
          <p:cNvSpPr/>
          <p:nvPr/>
        </p:nvSpPr>
        <p:spPr>
          <a:xfrm>
            <a:off x="-1" y="8878"/>
            <a:ext cx="12192001" cy="6858000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50B2B5-8AC1-40BC-8777-1178BDB7F273}"/>
              </a:ext>
            </a:extLst>
          </p:cNvPr>
          <p:cNvSpPr txBox="1"/>
          <p:nvPr/>
        </p:nvSpPr>
        <p:spPr>
          <a:xfrm>
            <a:off x="0" y="457282"/>
            <a:ext cx="2099733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문제점 및 개선 방향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735FAF-58EF-4A16-914D-4F483548EA43}"/>
              </a:ext>
            </a:extLst>
          </p:cNvPr>
          <p:cNvSpPr txBox="1"/>
          <p:nvPr/>
        </p:nvSpPr>
        <p:spPr>
          <a:xfrm>
            <a:off x="246929" y="662413"/>
            <a:ext cx="1121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4D1B5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한계점</a:t>
            </a:r>
            <a:r>
              <a:rPr lang="en-US" altLang="ko-KR" sz="3600" dirty="0">
                <a:solidFill>
                  <a:srgbClr val="4D1B5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r>
              <a:rPr lang="ko-KR" altLang="en-US" sz="3600" dirty="0">
                <a:solidFill>
                  <a:srgbClr val="4D1B5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보완점</a:t>
            </a:r>
            <a:r>
              <a:rPr lang="ko-KR" altLang="en-US" sz="2800" dirty="0">
                <a:solidFill>
                  <a:srgbClr val="4D1B5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FAA8B-3692-4B8C-8E72-3CDFFF2969FA}"/>
              </a:ext>
            </a:extLst>
          </p:cNvPr>
          <p:cNvSpPr txBox="1"/>
          <p:nvPr/>
        </p:nvSpPr>
        <p:spPr>
          <a:xfrm>
            <a:off x="1183385" y="4329015"/>
            <a:ext cx="388294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sz="3200" dirty="0">
                <a:solidFill>
                  <a:srgbClr val="AC3EF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추천 데이터의 부족</a:t>
            </a:r>
            <a:endParaRPr lang="en-US" altLang="ko-KR" sz="3200" dirty="0">
              <a:solidFill>
                <a:srgbClr val="AC3EF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endParaRPr lang="en-US" altLang="ko-KR" sz="24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sz="2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한 유저가 여러 장소에 대한 리뷰를 남긴 데이터를 추가 확보 필요</a:t>
            </a:r>
            <a:endParaRPr lang="en-US" altLang="ko-KR" sz="24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altLang="ko-KR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D9B91-971C-41EE-99F7-CD638F3A64C8}"/>
              </a:ext>
            </a:extLst>
          </p:cNvPr>
          <p:cNvSpPr txBox="1"/>
          <p:nvPr/>
        </p:nvSpPr>
        <p:spPr>
          <a:xfrm>
            <a:off x="6854892" y="4606015"/>
            <a:ext cx="43490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AC3EF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평가 지표의 불확실성</a:t>
            </a:r>
            <a:endParaRPr lang="en-US" altLang="ko-KR" sz="3200" dirty="0">
              <a:solidFill>
                <a:srgbClr val="AC3EF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endParaRPr lang="en-US" altLang="ko-KR" sz="24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sz="2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리뷰를 수치적으로 판단하는데 한계가 있어 여행자 타입에 주관적인 태그부여</a:t>
            </a:r>
            <a:endParaRPr lang="en-US" altLang="ko-KR" sz="24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ED8B72-9714-4CFA-8FBB-0FF7DC30A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19" t="11018" r="13551" b="10930"/>
          <a:stretch/>
        </p:blipFill>
        <p:spPr>
          <a:xfrm>
            <a:off x="1858651" y="1700008"/>
            <a:ext cx="2532419" cy="26384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B6B361-9B81-4B0C-88C0-D8B9E975B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932" y="1638167"/>
            <a:ext cx="2371725" cy="26384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250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ite and brown city buildings during daytime">
            <a:extLst>
              <a:ext uri="{FF2B5EF4-FFF2-40B4-BE49-F238E27FC236}">
                <a16:creationId xmlns:a16="http://schemas.microsoft.com/office/drawing/2014/main" id="{40ECB0C5-ACD0-4717-9173-3034C8B2F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969454-07BD-4B0C-94E3-3E5B769134C5}"/>
              </a:ext>
            </a:extLst>
          </p:cNvPr>
          <p:cNvSpPr/>
          <p:nvPr/>
        </p:nvSpPr>
        <p:spPr>
          <a:xfrm>
            <a:off x="-1" y="8878"/>
            <a:ext cx="12192001" cy="6858000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50B2B5-8AC1-40BC-8777-1178BDB7F273}"/>
              </a:ext>
            </a:extLst>
          </p:cNvPr>
          <p:cNvSpPr txBox="1"/>
          <p:nvPr/>
        </p:nvSpPr>
        <p:spPr>
          <a:xfrm>
            <a:off x="0" y="457282"/>
            <a:ext cx="2099733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문제점 및 개선 방향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735FAF-58EF-4A16-914D-4F483548EA43}"/>
              </a:ext>
            </a:extLst>
          </p:cNvPr>
          <p:cNvSpPr txBox="1"/>
          <p:nvPr/>
        </p:nvSpPr>
        <p:spPr>
          <a:xfrm>
            <a:off x="246929" y="662413"/>
            <a:ext cx="1121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4D1B5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한계점</a:t>
            </a:r>
            <a:r>
              <a:rPr lang="en-US" altLang="ko-KR" sz="3600" dirty="0">
                <a:solidFill>
                  <a:srgbClr val="4D1B5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r>
              <a:rPr lang="ko-KR" altLang="en-US" sz="3600" dirty="0">
                <a:solidFill>
                  <a:srgbClr val="4D1B5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보완점</a:t>
            </a:r>
            <a:r>
              <a:rPr lang="ko-KR" altLang="en-US" sz="2800" dirty="0">
                <a:solidFill>
                  <a:srgbClr val="4D1B5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FAA8B-3692-4B8C-8E72-3CDFFF2969FA}"/>
              </a:ext>
            </a:extLst>
          </p:cNvPr>
          <p:cNvSpPr txBox="1"/>
          <p:nvPr/>
        </p:nvSpPr>
        <p:spPr>
          <a:xfrm>
            <a:off x="1183385" y="4329015"/>
            <a:ext cx="4265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pPr algn="ctr"/>
            <a:r>
              <a:rPr lang="ko-KR" altLang="en-US" sz="2400" dirty="0">
                <a:solidFill>
                  <a:srgbClr val="AC3EF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위도</a:t>
            </a:r>
            <a:r>
              <a:rPr lang="en-US" altLang="ko-KR" sz="2400" dirty="0">
                <a:solidFill>
                  <a:srgbClr val="AC3EF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r>
              <a:rPr lang="ko-KR" altLang="en-US" sz="2400" dirty="0">
                <a:solidFill>
                  <a:srgbClr val="AC3EF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경도 </a:t>
            </a:r>
            <a:r>
              <a:rPr lang="en-US" altLang="ko-KR" sz="2400" dirty="0">
                <a:solidFill>
                  <a:srgbClr val="AC3EF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100% </a:t>
            </a:r>
            <a:r>
              <a:rPr lang="ko-KR" altLang="en-US" sz="2400" dirty="0">
                <a:solidFill>
                  <a:srgbClr val="AC3EF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활용 불가</a:t>
            </a:r>
            <a:r>
              <a:rPr lang="en-US" altLang="ko-KR" sz="2400" dirty="0">
                <a:solidFill>
                  <a:srgbClr val="AC3EF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</a:t>
            </a:r>
          </a:p>
          <a:p>
            <a:pPr algn="ctr"/>
            <a:endParaRPr lang="en-US" altLang="ko-KR" sz="24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현재 </a:t>
            </a:r>
            <a:r>
              <a:rPr lang="ko-KR" altLang="en-US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트립어드바이저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장소가 최신화가 안되어 있다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수작업으로 빈칸 채우기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D9B91-971C-41EE-99F7-CD638F3A64C8}"/>
              </a:ext>
            </a:extLst>
          </p:cNvPr>
          <p:cNvSpPr txBox="1"/>
          <p:nvPr/>
        </p:nvSpPr>
        <p:spPr>
          <a:xfrm>
            <a:off x="6854892" y="4606015"/>
            <a:ext cx="434905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AC3EF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이미지 감정 전달</a:t>
            </a:r>
            <a:endParaRPr lang="en-US" altLang="ko-KR" sz="2800" dirty="0">
              <a:solidFill>
                <a:srgbClr val="AC3EF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endParaRPr lang="en-US" altLang="ko-KR" sz="24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이미지를 통한 감정 전달은 직접 태그를 통한 전달보다는 정확성이 떨어짐</a:t>
            </a:r>
            <a:endParaRPr lang="en-US" altLang="ko-KR" sz="2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40918928-7D2D-4B98-A595-626B4425AD5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36" y="1544851"/>
            <a:ext cx="5108846" cy="282505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6279FE-F8F6-44D4-8AA9-68F21B437C2C}"/>
              </a:ext>
            </a:extLst>
          </p:cNvPr>
          <p:cNvSpPr/>
          <p:nvPr/>
        </p:nvSpPr>
        <p:spPr>
          <a:xfrm>
            <a:off x="4385733" y="3005667"/>
            <a:ext cx="1293549" cy="84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160" y="1508260"/>
            <a:ext cx="4232785" cy="28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99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51D61-0E8F-4125-B54E-51BC36BD04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52121C-AB6A-4E97-BC53-2660308C3A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8" name="Picture 4" descr="white and brown city buildings during daytime">
            <a:extLst>
              <a:ext uri="{FF2B5EF4-FFF2-40B4-BE49-F238E27FC236}">
                <a16:creationId xmlns:a16="http://schemas.microsoft.com/office/drawing/2014/main" id="{40ECB0C5-ACD0-4717-9173-3034C8B2F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969454-07BD-4B0C-94E3-3E5B769134C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8E407A">
                  <a:alpha val="38000"/>
                </a:srgbClr>
              </a:gs>
              <a:gs pos="71000">
                <a:srgbClr val="702E6C">
                  <a:alpha val="71000"/>
                </a:srgbClr>
              </a:gs>
              <a:gs pos="98000">
                <a:srgbClr val="4D1B5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8328252-51D8-4AE8-ADB4-BD32B796227A}"/>
              </a:ext>
            </a:extLst>
          </p:cNvPr>
          <p:cNvGrpSpPr/>
          <p:nvPr/>
        </p:nvGrpSpPr>
        <p:grpSpPr>
          <a:xfrm>
            <a:off x="5401110" y="2986744"/>
            <a:ext cx="2073271" cy="523220"/>
            <a:chOff x="424393" y="327230"/>
            <a:chExt cx="2073271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5F218E-8996-42B5-85CB-3E395EFCDFA6}"/>
                </a:ext>
              </a:extLst>
            </p:cNvPr>
            <p:cNvSpPr txBox="1"/>
            <p:nvPr/>
          </p:nvSpPr>
          <p:spPr>
            <a:xfrm>
              <a:off x="448733" y="327230"/>
              <a:ext cx="20489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감사합니다</a:t>
              </a:r>
              <a:r>
                <a:rPr lang="en-US" altLang="ko-KR" sz="28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.</a:t>
              </a:r>
              <a:endParaRPr lang="ko-KR" altLang="en-US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0CE5769-84AF-4257-B95D-19F48DFA6139}"/>
                </a:ext>
              </a:extLst>
            </p:cNvPr>
            <p:cNvCxnSpPr>
              <a:cxnSpLocks/>
            </p:cNvCxnSpPr>
            <p:nvPr/>
          </p:nvCxnSpPr>
          <p:spPr>
            <a:xfrm>
              <a:off x="424393" y="393700"/>
              <a:ext cx="0" cy="35681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575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ite and brown city buildings during daytime">
            <a:extLst>
              <a:ext uri="{FF2B5EF4-FFF2-40B4-BE49-F238E27FC236}">
                <a16:creationId xmlns:a16="http://schemas.microsoft.com/office/drawing/2014/main" id="{40ECB0C5-ACD0-4717-9173-3034C8B2F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969454-07BD-4B0C-94E3-3E5B769134C5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50B2B5-8AC1-40BC-8777-1178BDB7F273}"/>
              </a:ext>
            </a:extLst>
          </p:cNvPr>
          <p:cNvSpPr txBox="1"/>
          <p:nvPr/>
        </p:nvSpPr>
        <p:spPr>
          <a:xfrm>
            <a:off x="0" y="457282"/>
            <a:ext cx="1430867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팀원 소개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040E1D-ABE0-4FB2-A985-5C42F13EC91F}"/>
              </a:ext>
            </a:extLst>
          </p:cNvPr>
          <p:cNvGrpSpPr/>
          <p:nvPr/>
        </p:nvGrpSpPr>
        <p:grpSpPr>
          <a:xfrm>
            <a:off x="1034220" y="2116591"/>
            <a:ext cx="10092088" cy="4404418"/>
            <a:chOff x="241542" y="2585042"/>
            <a:chExt cx="7713053" cy="281335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517354-E9EA-43F7-BAF0-2679C19D3B3A}"/>
                </a:ext>
              </a:extLst>
            </p:cNvPr>
            <p:cNvSpPr txBox="1"/>
            <p:nvPr/>
          </p:nvSpPr>
          <p:spPr>
            <a:xfrm>
              <a:off x="391082" y="2733618"/>
              <a:ext cx="7563513" cy="250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b="1" i="0" dirty="0" err="1">
                  <a:solidFill>
                    <a:srgbClr val="8E407A"/>
                  </a:solidFill>
                  <a:effectLst/>
                  <a:latin typeface="Tmon몬소리 Black" panose="02000A03000000000000" pitchFamily="2" charset="-127"/>
                  <a:ea typeface="Tmon몬소리 Black" panose="02000A03000000000000" pitchFamily="2" charset="-127"/>
                  <a:cs typeface="조선일보명조" panose="02030304000000000000" pitchFamily="18" charset="-127"/>
                </a:rPr>
                <a:t>전계동</a:t>
              </a:r>
              <a:r>
                <a:rPr lang="en-US" altLang="ko-KR" sz="2800" b="1" dirty="0">
                  <a:solidFill>
                    <a:srgbClr val="8E407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조선일보명조" panose="02030304000000000000" pitchFamily="18" charset="-127"/>
                </a:rPr>
                <a:t> – CTO /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800" b="1" dirty="0" err="1">
                  <a:solidFill>
                    <a:srgbClr val="8E407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조선일보명조" panose="02030304000000000000" pitchFamily="18" charset="-127"/>
                </a:rPr>
                <a:t>우준하</a:t>
              </a:r>
              <a:r>
                <a:rPr lang="ko-KR" altLang="en-US" sz="2800" b="1" dirty="0">
                  <a:solidFill>
                    <a:srgbClr val="8E407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2800" b="1" dirty="0">
                  <a:solidFill>
                    <a:srgbClr val="8E407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조선일보명조" panose="02030304000000000000" pitchFamily="18" charset="-127"/>
                </a:rPr>
                <a:t>– Software Engineer /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800" b="1" dirty="0" err="1">
                  <a:solidFill>
                    <a:srgbClr val="8E407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조선일보명조" panose="02030304000000000000" pitchFamily="18" charset="-127"/>
                </a:rPr>
                <a:t>권예진</a:t>
              </a:r>
              <a:r>
                <a:rPr lang="ko-KR" altLang="en-US" sz="2800" b="1" dirty="0">
                  <a:solidFill>
                    <a:srgbClr val="8E407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2800" b="1" dirty="0">
                  <a:solidFill>
                    <a:srgbClr val="8E407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조선일보명조" panose="02030304000000000000" pitchFamily="18" charset="-127"/>
                </a:rPr>
                <a:t>– Data Scientist /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800" b="1" dirty="0">
                  <a:solidFill>
                    <a:srgbClr val="8E407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조선일보명조" panose="02030304000000000000" pitchFamily="18" charset="-127"/>
                </a:rPr>
                <a:t>이윤서 </a:t>
              </a:r>
              <a:r>
                <a:rPr lang="en-US" altLang="ko-KR" sz="2800" b="1" dirty="0">
                  <a:solidFill>
                    <a:srgbClr val="8E407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조선일보명조" panose="02030304000000000000" pitchFamily="18" charset="-127"/>
                </a:rPr>
                <a:t>– Data Analyst /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800" b="1" dirty="0" err="1">
                  <a:solidFill>
                    <a:srgbClr val="8E407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조선일보명조" panose="02030304000000000000" pitchFamily="18" charset="-127"/>
                </a:rPr>
                <a:t>안태욱</a:t>
              </a:r>
              <a:r>
                <a:rPr lang="ko-KR" altLang="en-US" sz="2800" b="1" dirty="0">
                  <a:solidFill>
                    <a:srgbClr val="8E407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2800" b="1" dirty="0">
                  <a:solidFill>
                    <a:srgbClr val="8E407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조선일보명조" panose="02030304000000000000" pitchFamily="18" charset="-127"/>
                </a:rPr>
                <a:t>– Project Manager /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800" b="1" dirty="0" err="1">
                  <a:solidFill>
                    <a:srgbClr val="8E407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조선일보명조" panose="02030304000000000000" pitchFamily="18" charset="-127"/>
                </a:rPr>
                <a:t>유아현</a:t>
              </a:r>
              <a:r>
                <a:rPr lang="ko-KR" altLang="en-US" sz="2800" b="1" dirty="0">
                  <a:solidFill>
                    <a:srgbClr val="8E407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2800" b="1" dirty="0">
                  <a:solidFill>
                    <a:srgbClr val="8E407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조선일보명조" panose="02030304000000000000" pitchFamily="18" charset="-127"/>
                </a:rPr>
                <a:t>– </a:t>
              </a:r>
              <a:endParaRPr lang="ko-KR" altLang="en-US" sz="2800" b="1" dirty="0">
                <a:solidFill>
                  <a:srgbClr val="8E407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792E1B5-8666-426D-879C-F9DFCC2C43B6}"/>
                </a:ext>
              </a:extLst>
            </p:cNvPr>
            <p:cNvCxnSpPr>
              <a:cxnSpLocks/>
            </p:cNvCxnSpPr>
            <p:nvPr/>
          </p:nvCxnSpPr>
          <p:spPr>
            <a:xfrm>
              <a:off x="319800" y="2585042"/>
              <a:ext cx="7563513" cy="0"/>
            </a:xfrm>
            <a:prstGeom prst="line">
              <a:avLst/>
            </a:prstGeom>
            <a:ln w="19050">
              <a:solidFill>
                <a:srgbClr val="511C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3895861-25EF-4864-8E26-70A3064EB470}"/>
                </a:ext>
              </a:extLst>
            </p:cNvPr>
            <p:cNvCxnSpPr>
              <a:cxnSpLocks/>
            </p:cNvCxnSpPr>
            <p:nvPr/>
          </p:nvCxnSpPr>
          <p:spPr>
            <a:xfrm>
              <a:off x="241542" y="5379536"/>
              <a:ext cx="7641771" cy="18859"/>
            </a:xfrm>
            <a:prstGeom prst="line">
              <a:avLst/>
            </a:prstGeom>
            <a:ln w="19050">
              <a:solidFill>
                <a:srgbClr val="511C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9735FAF-58EF-4A16-914D-4F483548EA43}"/>
              </a:ext>
            </a:extLst>
          </p:cNvPr>
          <p:cNvSpPr txBox="1"/>
          <p:nvPr/>
        </p:nvSpPr>
        <p:spPr>
          <a:xfrm>
            <a:off x="3190392" y="856271"/>
            <a:ext cx="523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4D1B5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팀원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2160A-38A1-41CF-B45F-6FCB748005CD}"/>
              </a:ext>
            </a:extLst>
          </p:cNvPr>
          <p:cNvSpPr txBox="1"/>
          <p:nvPr/>
        </p:nvSpPr>
        <p:spPr>
          <a:xfrm>
            <a:off x="3584236" y="2600863"/>
            <a:ext cx="5694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웹페이지 구축</a:t>
            </a:r>
            <a:r>
              <a:rPr lang="en-US" altLang="ko-KR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</a:t>
            </a:r>
            <a:r>
              <a:rPr lang="ko-KR" altLang="en-US" sz="1600" i="1" dirty="0" err="1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크롤링</a:t>
            </a:r>
            <a:r>
              <a:rPr lang="en-US" altLang="ko-KR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 버전 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4D8D9D-31E9-4D6D-A365-25188D7224D7}"/>
              </a:ext>
            </a:extLst>
          </p:cNvPr>
          <p:cNvSpPr txBox="1"/>
          <p:nvPr/>
        </p:nvSpPr>
        <p:spPr>
          <a:xfrm>
            <a:off x="5371867" y="3790118"/>
            <a:ext cx="5081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추천 알고리즘 모델링</a:t>
            </a:r>
            <a:r>
              <a:rPr lang="en-US" altLang="ko-KR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</a:t>
            </a:r>
            <a:r>
              <a:rPr lang="ko-KR" altLang="en-US" sz="1600" i="1" dirty="0" err="1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lang="en-US" altLang="ko-KR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r>
              <a:rPr lang="ko-KR" altLang="en-US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버전 관리</a:t>
            </a:r>
            <a:r>
              <a:rPr lang="en-US" altLang="ko-KR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i="1" dirty="0" err="1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태깅</a:t>
            </a:r>
            <a:r>
              <a:rPr lang="ko-KR" altLang="en-US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작업</a:t>
            </a:r>
            <a:r>
              <a:rPr lang="en-US" altLang="ko-KR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최종 발표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70E6DC-63CF-40F7-B45C-60837985C3A9}"/>
              </a:ext>
            </a:extLst>
          </p:cNvPr>
          <p:cNvSpPr txBox="1"/>
          <p:nvPr/>
        </p:nvSpPr>
        <p:spPr>
          <a:xfrm>
            <a:off x="6193832" y="3243080"/>
            <a:ext cx="508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웹페이지 구축</a:t>
            </a:r>
            <a:r>
              <a:rPr lang="en-US" altLang="ko-KR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</a:t>
            </a:r>
            <a:r>
              <a:rPr lang="ko-KR" altLang="en-US" sz="1600" i="1" dirty="0" err="1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크롤링</a:t>
            </a:r>
            <a:r>
              <a:rPr lang="en-US" altLang="ko-KR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i="1" dirty="0" err="1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태깅</a:t>
            </a:r>
            <a:r>
              <a:rPr lang="ko-KR" altLang="en-US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작업</a:t>
            </a:r>
          </a:p>
        </p:txBody>
      </p:sp>
      <p:pic>
        <p:nvPicPr>
          <p:cNvPr id="1030" name="Picture 6" descr="왕관 아이콘 일러스트 ai 무료다운로드 free crown icon - Urbanbrush">
            <a:extLst>
              <a:ext uri="{FF2B5EF4-FFF2-40B4-BE49-F238E27FC236}">
                <a16:creationId xmlns:a16="http://schemas.microsoft.com/office/drawing/2014/main" id="{E568CA86-42E6-455F-8080-05023DEF3C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6" t="29787" r="24644" b="34185"/>
          <a:stretch/>
        </p:blipFill>
        <p:spPr bwMode="auto">
          <a:xfrm>
            <a:off x="784782" y="3865534"/>
            <a:ext cx="530347" cy="36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DCCBAC-44E7-40D5-8520-1734AF51AE34}"/>
              </a:ext>
            </a:extLst>
          </p:cNvPr>
          <p:cNvSpPr txBox="1"/>
          <p:nvPr/>
        </p:nvSpPr>
        <p:spPr>
          <a:xfrm>
            <a:off x="5102151" y="4539149"/>
            <a:ext cx="508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 조사</a:t>
            </a:r>
            <a:r>
              <a:rPr lang="en-US" altLang="ko-KR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i="1" dirty="0" err="1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태깅</a:t>
            </a:r>
            <a:r>
              <a:rPr lang="ko-KR" altLang="en-US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작업</a:t>
            </a:r>
            <a:r>
              <a:rPr lang="en-US" altLang="ko-KR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관리 </a:t>
            </a:r>
            <a:r>
              <a:rPr lang="en-US" altLang="ko-KR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endParaRPr lang="ko-KR" altLang="en-US" sz="1600" i="1" dirty="0">
              <a:solidFill>
                <a:srgbClr val="853B7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11E3C1-8422-4A66-95AE-6B8EF0559D0E}"/>
              </a:ext>
            </a:extLst>
          </p:cNvPr>
          <p:cNvSpPr txBox="1"/>
          <p:nvPr/>
        </p:nvSpPr>
        <p:spPr>
          <a:xfrm>
            <a:off x="5807869" y="5201359"/>
            <a:ext cx="508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 조사</a:t>
            </a:r>
            <a:r>
              <a:rPr lang="en-US" altLang="ko-KR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i="1" dirty="0" err="1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태깅</a:t>
            </a:r>
            <a:r>
              <a:rPr lang="ko-KR" altLang="en-US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작업</a:t>
            </a:r>
            <a:r>
              <a:rPr lang="en-US" altLang="ko-KR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중간발표</a:t>
            </a:r>
            <a:r>
              <a:rPr lang="en-US" altLang="ko-KR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총괄 </a:t>
            </a:r>
            <a:r>
              <a:rPr lang="en-US" altLang="ko-KR" sz="1600" i="1" dirty="0">
                <a:solidFill>
                  <a:srgbClr val="853B7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PM </a:t>
            </a:r>
            <a:endParaRPr lang="ko-KR" altLang="en-US" sz="1600" i="1" dirty="0">
              <a:solidFill>
                <a:srgbClr val="853B7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952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ite and brown city buildings during daytime">
            <a:extLst>
              <a:ext uri="{FF2B5EF4-FFF2-40B4-BE49-F238E27FC236}">
                <a16:creationId xmlns:a16="http://schemas.microsoft.com/office/drawing/2014/main" id="{40ECB0C5-ACD0-4717-9173-3034C8B2F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969454-07BD-4B0C-94E3-3E5B769134C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50B2B5-8AC1-40BC-8777-1178BDB7F273}"/>
              </a:ext>
            </a:extLst>
          </p:cNvPr>
          <p:cNvSpPr txBox="1"/>
          <p:nvPr/>
        </p:nvSpPr>
        <p:spPr>
          <a:xfrm>
            <a:off x="0" y="457282"/>
            <a:ext cx="1430867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선정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735FAF-58EF-4A16-914D-4F483548EA43}"/>
              </a:ext>
            </a:extLst>
          </p:cNvPr>
          <p:cNvSpPr txBox="1"/>
          <p:nvPr/>
        </p:nvSpPr>
        <p:spPr>
          <a:xfrm>
            <a:off x="3154100" y="767270"/>
            <a:ext cx="523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4D1B5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선정 배경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4E7C85-6AA1-4791-B9CB-A04B6DD53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16" y="3225140"/>
            <a:ext cx="7544294" cy="75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00C346-D10C-4CC6-A75F-9E2C99710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16" y="4439490"/>
            <a:ext cx="5238750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15740B-9145-4ADA-B737-732FE58F1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16" y="2105445"/>
            <a:ext cx="872490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1312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ite and brown city buildings during daytime">
            <a:extLst>
              <a:ext uri="{FF2B5EF4-FFF2-40B4-BE49-F238E27FC236}">
                <a16:creationId xmlns:a16="http://schemas.microsoft.com/office/drawing/2014/main" id="{40ECB0C5-ACD0-4717-9173-3034C8B2F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969454-07BD-4B0C-94E3-3E5B769134C5}"/>
              </a:ext>
            </a:extLst>
          </p:cNvPr>
          <p:cNvSpPr/>
          <p:nvPr/>
        </p:nvSpPr>
        <p:spPr>
          <a:xfrm>
            <a:off x="-1" y="8878"/>
            <a:ext cx="12192001" cy="6858000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50B2B5-8AC1-40BC-8777-1178BDB7F273}"/>
              </a:ext>
            </a:extLst>
          </p:cNvPr>
          <p:cNvSpPr txBox="1"/>
          <p:nvPr/>
        </p:nvSpPr>
        <p:spPr>
          <a:xfrm>
            <a:off x="0" y="457282"/>
            <a:ext cx="1430867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선정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735FAF-58EF-4A16-914D-4F483548EA43}"/>
              </a:ext>
            </a:extLst>
          </p:cNvPr>
          <p:cNvSpPr txBox="1"/>
          <p:nvPr/>
        </p:nvSpPr>
        <p:spPr>
          <a:xfrm>
            <a:off x="3119582" y="745913"/>
            <a:ext cx="523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4D1B5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선정 배경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95776F-30BD-4581-9030-963D21BA4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70" y="2367124"/>
            <a:ext cx="5894729" cy="42656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F652B67-CA2D-49F2-AA7E-5A0FD6FDC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840" y="1716271"/>
            <a:ext cx="6791325" cy="26548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BFF6B4-1464-4780-90F0-C10399BD620A}"/>
              </a:ext>
            </a:extLst>
          </p:cNvPr>
          <p:cNvSpPr txBox="1"/>
          <p:nvPr/>
        </p:nvSpPr>
        <p:spPr>
          <a:xfrm>
            <a:off x="7786255" y="1810327"/>
            <a:ext cx="2105890" cy="2336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D639C3-5023-4A16-82A6-4A72064C0A3E}"/>
              </a:ext>
            </a:extLst>
          </p:cNvPr>
          <p:cNvSpPr/>
          <p:nvPr/>
        </p:nvSpPr>
        <p:spPr>
          <a:xfrm>
            <a:off x="3245412" y="4488873"/>
            <a:ext cx="2490370" cy="21438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806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ite and brown city buildings during daytime">
            <a:extLst>
              <a:ext uri="{FF2B5EF4-FFF2-40B4-BE49-F238E27FC236}">
                <a16:creationId xmlns:a16="http://schemas.microsoft.com/office/drawing/2014/main" id="{40ECB0C5-ACD0-4717-9173-3034C8B2F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969454-07BD-4B0C-94E3-3E5B769134C5}"/>
              </a:ext>
            </a:extLst>
          </p:cNvPr>
          <p:cNvSpPr/>
          <p:nvPr/>
        </p:nvSpPr>
        <p:spPr>
          <a:xfrm>
            <a:off x="-1" y="8878"/>
            <a:ext cx="12192001" cy="6858000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50B2B5-8AC1-40BC-8777-1178BDB7F273}"/>
              </a:ext>
            </a:extLst>
          </p:cNvPr>
          <p:cNvSpPr txBox="1"/>
          <p:nvPr/>
        </p:nvSpPr>
        <p:spPr>
          <a:xfrm>
            <a:off x="0" y="457282"/>
            <a:ext cx="1430867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735FAF-58EF-4A16-914D-4F483548EA43}"/>
              </a:ext>
            </a:extLst>
          </p:cNvPr>
          <p:cNvSpPr txBox="1"/>
          <p:nvPr/>
        </p:nvSpPr>
        <p:spPr>
          <a:xfrm>
            <a:off x="3245412" y="726336"/>
            <a:ext cx="523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4D1B5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경쟁사 분석</a:t>
            </a: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6B919ED7-C102-42C3-8D02-5158623A6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441365"/>
              </p:ext>
            </p:extLst>
          </p:nvPr>
        </p:nvGraphicFramePr>
        <p:xfrm>
          <a:off x="1582591" y="3601076"/>
          <a:ext cx="8370405" cy="21685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5259">
                  <a:extLst>
                    <a:ext uri="{9D8B030D-6E8A-4147-A177-3AD203B41FA5}">
                      <a16:colId xmlns:a16="http://schemas.microsoft.com/office/drawing/2014/main" val="3739754517"/>
                    </a:ext>
                  </a:extLst>
                </a:gridCol>
                <a:gridCol w="1998141">
                  <a:extLst>
                    <a:ext uri="{9D8B030D-6E8A-4147-A177-3AD203B41FA5}">
                      <a16:colId xmlns:a16="http://schemas.microsoft.com/office/drawing/2014/main" val="1579789941"/>
                    </a:ext>
                  </a:extLst>
                </a:gridCol>
                <a:gridCol w="1802728">
                  <a:extLst>
                    <a:ext uri="{9D8B030D-6E8A-4147-A177-3AD203B41FA5}">
                      <a16:colId xmlns:a16="http://schemas.microsoft.com/office/drawing/2014/main" val="2893835065"/>
                    </a:ext>
                  </a:extLst>
                </a:gridCol>
                <a:gridCol w="2224277">
                  <a:extLst>
                    <a:ext uri="{9D8B030D-6E8A-4147-A177-3AD203B41FA5}">
                      <a16:colId xmlns:a16="http://schemas.microsoft.com/office/drawing/2014/main" val="17164156"/>
                    </a:ext>
                  </a:extLst>
                </a:gridCol>
              </a:tblGrid>
              <a:tr h="39846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트립어드바이저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트리플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대한민국 구석구석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5801357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리뷰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521215"/>
                  </a:ext>
                </a:extLst>
              </a:tr>
              <a:tr h="2726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여행자 유사도 고려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X(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X(</a:t>
                      </a:r>
                      <a:r>
                        <a:rPr lang="ko-KR" altLang="en-US" dirty="0"/>
                        <a:t>공통페이지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20631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여행지 평점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766673"/>
                  </a:ext>
                </a:extLst>
              </a:tr>
              <a:tr h="3334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감정에 따른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여행지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64804"/>
                  </a:ext>
                </a:extLst>
              </a:tr>
            </a:tbl>
          </a:graphicData>
        </a:graphic>
      </p:graphicFrame>
      <p:pic>
        <p:nvPicPr>
          <p:cNvPr id="15" name="내용 개체 틀 9" descr="텍스트, 풀볼, 벡터그래픽이(가) 표시된 사진&#10;&#10;자동 생성된 설명">
            <a:extLst>
              <a:ext uri="{FF2B5EF4-FFF2-40B4-BE49-F238E27FC236}">
                <a16:creationId xmlns:a16="http://schemas.microsoft.com/office/drawing/2014/main" id="{81739C36-CB9A-4025-87CD-8BC38F0884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473" y="2411021"/>
            <a:ext cx="1281829" cy="8898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C30D4F-35C0-4A02-B66E-198D67FCD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829" y="2449198"/>
            <a:ext cx="894207" cy="8516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523ED8D-DF8D-41F7-B383-115C4E8CA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697" y="2508158"/>
            <a:ext cx="2063908" cy="725653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3FA2ECB-9858-48A6-B687-FBB9126509F4}"/>
              </a:ext>
            </a:extLst>
          </p:cNvPr>
          <p:cNvCxnSpPr>
            <a:cxnSpLocks/>
          </p:cNvCxnSpPr>
          <p:nvPr/>
        </p:nvCxnSpPr>
        <p:spPr>
          <a:xfrm>
            <a:off x="1600200" y="3624190"/>
            <a:ext cx="2319867" cy="363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047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ite and brown city buildings during daytime">
            <a:extLst>
              <a:ext uri="{FF2B5EF4-FFF2-40B4-BE49-F238E27FC236}">
                <a16:creationId xmlns:a16="http://schemas.microsoft.com/office/drawing/2014/main" id="{40ECB0C5-ACD0-4717-9173-3034C8B2F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969454-07BD-4B0C-94E3-3E5B769134C5}"/>
              </a:ext>
            </a:extLst>
          </p:cNvPr>
          <p:cNvSpPr/>
          <p:nvPr/>
        </p:nvSpPr>
        <p:spPr>
          <a:xfrm>
            <a:off x="-1" y="8878"/>
            <a:ext cx="12192001" cy="6858000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50B2B5-8AC1-40BC-8777-1178BDB7F273}"/>
              </a:ext>
            </a:extLst>
          </p:cNvPr>
          <p:cNvSpPr txBox="1"/>
          <p:nvPr/>
        </p:nvSpPr>
        <p:spPr>
          <a:xfrm>
            <a:off x="0" y="457282"/>
            <a:ext cx="1430867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선정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735FAF-58EF-4A16-914D-4F483548EA43}"/>
              </a:ext>
            </a:extLst>
          </p:cNvPr>
          <p:cNvSpPr txBox="1"/>
          <p:nvPr/>
        </p:nvSpPr>
        <p:spPr>
          <a:xfrm>
            <a:off x="489525" y="1176788"/>
            <a:ext cx="11212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4D1B5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하지만</a:t>
            </a:r>
            <a:r>
              <a:rPr lang="en-US" altLang="ko-KR" sz="2800" dirty="0">
                <a:solidFill>
                  <a:srgbClr val="4D1B5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</a:t>
            </a:r>
            <a:r>
              <a:rPr lang="ko-KR" altLang="en-US" sz="2800" dirty="0">
                <a:solidFill>
                  <a:srgbClr val="4D1B5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나는 내 감정은 매일이 달라</a:t>
            </a:r>
            <a:r>
              <a:rPr lang="en-US" altLang="ko-KR" sz="2800" dirty="0">
                <a:solidFill>
                  <a:srgbClr val="4D1B5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...</a:t>
            </a:r>
            <a:endParaRPr lang="ko-KR" altLang="en-US" sz="2800" dirty="0">
              <a:solidFill>
                <a:srgbClr val="4D1B5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E92649-7B6E-429F-9E52-67F27A3B48D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079" y="2304499"/>
            <a:ext cx="3793838" cy="379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4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ite and brown city buildings during daytime">
            <a:extLst>
              <a:ext uri="{FF2B5EF4-FFF2-40B4-BE49-F238E27FC236}">
                <a16:creationId xmlns:a16="http://schemas.microsoft.com/office/drawing/2014/main" id="{40ECB0C5-ACD0-4717-9173-3034C8B2F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969454-07BD-4B0C-94E3-3E5B769134C5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50B2B5-8AC1-40BC-8777-1178BDB7F273}"/>
              </a:ext>
            </a:extLst>
          </p:cNvPr>
          <p:cNvSpPr txBox="1"/>
          <p:nvPr/>
        </p:nvSpPr>
        <p:spPr>
          <a:xfrm>
            <a:off x="0" y="457282"/>
            <a:ext cx="1244600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040E1D-ABE0-4FB2-A985-5C42F13EC91F}"/>
              </a:ext>
            </a:extLst>
          </p:cNvPr>
          <p:cNvGrpSpPr/>
          <p:nvPr/>
        </p:nvGrpSpPr>
        <p:grpSpPr>
          <a:xfrm>
            <a:off x="2987920" y="3429000"/>
            <a:ext cx="5630509" cy="2808624"/>
            <a:chOff x="739678" y="2596962"/>
            <a:chExt cx="5630509" cy="322306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517354-E9EA-43F7-BAF0-2679C19D3B3A}"/>
                </a:ext>
              </a:extLst>
            </p:cNvPr>
            <p:cNvSpPr txBox="1"/>
            <p:nvPr/>
          </p:nvSpPr>
          <p:spPr>
            <a:xfrm>
              <a:off x="989620" y="2740906"/>
              <a:ext cx="5380567" cy="29137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8E407A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조선일보명조" panose="02030304000000000000" pitchFamily="18" charset="-127"/>
                </a:rPr>
                <a:t>데이터 수집</a:t>
              </a:r>
              <a:endParaRPr lang="en-US" altLang="ko-KR" dirty="0">
                <a:solidFill>
                  <a:srgbClr val="8E407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조선일보명조" panose="02030304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8E407A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조선일보명조" panose="02030304000000000000" pitchFamily="18" charset="-127"/>
                </a:rPr>
                <a:t>데이터 </a:t>
              </a:r>
              <a:r>
                <a:rPr lang="ko-KR" altLang="en-US" dirty="0" err="1">
                  <a:solidFill>
                    <a:srgbClr val="8E407A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조선일보명조" panose="02030304000000000000" pitchFamily="18" charset="-127"/>
                </a:rPr>
                <a:t>전처리</a:t>
              </a:r>
              <a:endParaRPr lang="en-US" altLang="ko-KR" dirty="0">
                <a:solidFill>
                  <a:srgbClr val="8E407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조선일보명조" panose="02030304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8E407A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조선일보명조" panose="02030304000000000000" pitchFamily="18" charset="-127"/>
                </a:rPr>
                <a:t>최종 데이터셋 확인</a:t>
              </a:r>
              <a:endParaRPr lang="en-US" altLang="ko-KR" dirty="0">
                <a:solidFill>
                  <a:srgbClr val="8E407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조선일보명조" panose="02030304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8E407A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조선일보명조" panose="02030304000000000000" pitchFamily="18" charset="-127"/>
                </a:rPr>
                <a:t>CBF </a:t>
              </a:r>
              <a:r>
                <a:rPr lang="ko-KR" altLang="en-US" dirty="0">
                  <a:solidFill>
                    <a:srgbClr val="8E407A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조선일보명조" panose="02030304000000000000" pitchFamily="18" charset="-127"/>
                </a:rPr>
                <a:t>활용한 추천 알고리즘 모델링</a:t>
              </a:r>
              <a:endParaRPr lang="en-US" altLang="ko-KR" dirty="0">
                <a:solidFill>
                  <a:srgbClr val="8E407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조선일보명조" panose="02030304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8E407A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조선일보명조" panose="02030304000000000000" pitchFamily="18" charset="-127"/>
                </a:rPr>
                <a:t>이미지</a:t>
              </a:r>
              <a:r>
                <a:rPr lang="en-US" altLang="ko-KR" dirty="0">
                  <a:solidFill>
                    <a:srgbClr val="8E407A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dirty="0">
                  <a:solidFill>
                    <a:srgbClr val="8E407A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조선일보명조" panose="02030304000000000000" pitchFamily="18" charset="-127"/>
                </a:rPr>
                <a:t>감정</a:t>
              </a:r>
              <a:r>
                <a:rPr lang="en-US" altLang="ko-KR" dirty="0">
                  <a:solidFill>
                    <a:srgbClr val="8E407A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조선일보명조" panose="02030304000000000000" pitchFamily="18" charset="-127"/>
                </a:rPr>
                <a:t>)</a:t>
              </a:r>
              <a:r>
                <a:rPr lang="ko-KR" altLang="en-US" dirty="0">
                  <a:solidFill>
                    <a:srgbClr val="8E407A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조선일보명조" panose="02030304000000000000" pitchFamily="18" charset="-127"/>
                </a:rPr>
                <a:t> 기반의 추천 서비스</a:t>
              </a:r>
              <a:endParaRPr lang="en-US" altLang="ko-KR" dirty="0">
                <a:solidFill>
                  <a:srgbClr val="8E407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조선일보명조" panose="02030304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8E407A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조선일보명조" panose="02030304000000000000" pitchFamily="18" charset="-127"/>
                </a:rPr>
                <a:t>추천 알고리즘 튜닝 및 보완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792E1B5-8666-426D-879C-F9DFCC2C43B6}"/>
                </a:ext>
              </a:extLst>
            </p:cNvPr>
            <p:cNvCxnSpPr>
              <a:cxnSpLocks/>
            </p:cNvCxnSpPr>
            <p:nvPr/>
          </p:nvCxnSpPr>
          <p:spPr>
            <a:xfrm>
              <a:off x="739678" y="2596962"/>
              <a:ext cx="5359400" cy="0"/>
            </a:xfrm>
            <a:prstGeom prst="line">
              <a:avLst/>
            </a:prstGeom>
            <a:ln w="12700">
              <a:solidFill>
                <a:srgbClr val="511C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3895861-25EF-4864-8E26-70A3064EB470}"/>
                </a:ext>
              </a:extLst>
            </p:cNvPr>
            <p:cNvCxnSpPr>
              <a:cxnSpLocks/>
            </p:cNvCxnSpPr>
            <p:nvPr/>
          </p:nvCxnSpPr>
          <p:spPr>
            <a:xfrm>
              <a:off x="739678" y="5820024"/>
              <a:ext cx="5359400" cy="0"/>
            </a:xfrm>
            <a:prstGeom prst="line">
              <a:avLst/>
            </a:prstGeom>
            <a:ln w="12700">
              <a:solidFill>
                <a:srgbClr val="511C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9735FAF-58EF-4A16-914D-4F483548EA43}"/>
              </a:ext>
            </a:extLst>
          </p:cNvPr>
          <p:cNvSpPr txBox="1"/>
          <p:nvPr/>
        </p:nvSpPr>
        <p:spPr>
          <a:xfrm>
            <a:off x="164376" y="1364400"/>
            <a:ext cx="11174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66247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오감 만족 서울 속 </a:t>
            </a:r>
            <a:endParaRPr lang="en-US" altLang="ko-KR" sz="4800" b="1" dirty="0">
              <a:solidFill>
                <a:srgbClr val="662476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4800" b="1" dirty="0">
                <a:solidFill>
                  <a:srgbClr val="66247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여행지 추천 서비스</a:t>
            </a:r>
            <a:endParaRPr lang="en-US" altLang="ko-KR" sz="4800" b="1" dirty="0">
              <a:solidFill>
                <a:srgbClr val="662476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793D1F-73B6-46B8-9786-DEB0E4167CF8}"/>
              </a:ext>
            </a:extLst>
          </p:cNvPr>
          <p:cNvSpPr txBox="1"/>
          <p:nvPr/>
        </p:nvSpPr>
        <p:spPr>
          <a:xfrm>
            <a:off x="0" y="457282"/>
            <a:ext cx="1430867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1119774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533F72-B4A3-4554-97E1-6157AB0A9ADC}"/>
              </a:ext>
            </a:extLst>
          </p:cNvPr>
          <p:cNvSpPr txBox="1"/>
          <p:nvPr/>
        </p:nvSpPr>
        <p:spPr>
          <a:xfrm>
            <a:off x="3191933" y="1311332"/>
            <a:ext cx="523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4D1B5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수집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50B2B5-8AC1-40BC-8777-1178BDB7F273}"/>
              </a:ext>
            </a:extLst>
          </p:cNvPr>
          <p:cNvSpPr txBox="1"/>
          <p:nvPr/>
        </p:nvSpPr>
        <p:spPr>
          <a:xfrm>
            <a:off x="0" y="457282"/>
            <a:ext cx="1430867" cy="307777"/>
          </a:xfrm>
          <a:prstGeom prst="rect">
            <a:avLst/>
          </a:prstGeom>
          <a:solidFill>
            <a:srgbClr val="511C5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D3C4AB-6366-462A-859C-81E782802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795" y="3126799"/>
            <a:ext cx="3114675" cy="1466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BC50CDD-AE05-4C2B-814C-6A19358FA707}"/>
              </a:ext>
            </a:extLst>
          </p:cNvPr>
          <p:cNvGrpSpPr/>
          <p:nvPr/>
        </p:nvGrpSpPr>
        <p:grpSpPr>
          <a:xfrm>
            <a:off x="1361899" y="2803595"/>
            <a:ext cx="9468199" cy="2900826"/>
            <a:chOff x="858996" y="2596962"/>
            <a:chExt cx="5481797" cy="290082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DAB765-921B-4D84-B68E-6598536F9DDD}"/>
                </a:ext>
              </a:extLst>
            </p:cNvPr>
            <p:cNvSpPr txBox="1"/>
            <p:nvPr/>
          </p:nvSpPr>
          <p:spPr>
            <a:xfrm>
              <a:off x="960226" y="2707449"/>
              <a:ext cx="5380567" cy="461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dirty="0">
                <a:solidFill>
                  <a:srgbClr val="8E4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B935719-8719-43CA-A205-52FD155BC77A}"/>
                </a:ext>
              </a:extLst>
            </p:cNvPr>
            <p:cNvCxnSpPr>
              <a:cxnSpLocks/>
            </p:cNvCxnSpPr>
            <p:nvPr/>
          </p:nvCxnSpPr>
          <p:spPr>
            <a:xfrm>
              <a:off x="858996" y="2596962"/>
              <a:ext cx="5359400" cy="0"/>
            </a:xfrm>
            <a:prstGeom prst="line">
              <a:avLst/>
            </a:prstGeom>
            <a:ln w="12700">
              <a:solidFill>
                <a:srgbClr val="511C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82EE856-C6AD-4920-B3A0-DAB301A48B8A}"/>
                </a:ext>
              </a:extLst>
            </p:cNvPr>
            <p:cNvCxnSpPr>
              <a:cxnSpLocks/>
            </p:cNvCxnSpPr>
            <p:nvPr/>
          </p:nvCxnSpPr>
          <p:spPr>
            <a:xfrm>
              <a:off x="858996" y="5497788"/>
              <a:ext cx="5359400" cy="0"/>
            </a:xfrm>
            <a:prstGeom prst="line">
              <a:avLst/>
            </a:prstGeom>
            <a:ln w="12700">
              <a:solidFill>
                <a:srgbClr val="511C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CF9A45B-8D08-4F6B-9E75-5E7DA29D5F40}"/>
              </a:ext>
            </a:extLst>
          </p:cNvPr>
          <p:cNvSpPr txBox="1"/>
          <p:nvPr/>
        </p:nvSpPr>
        <p:spPr>
          <a:xfrm>
            <a:off x="1411205" y="4747509"/>
            <a:ext cx="42998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여행지 데이터 </a:t>
            </a:r>
            <a:r>
              <a:rPr lang="ko-KR" altLang="en-US" sz="2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크롤링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여행지명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평점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리뷰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위치 및 기타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AE3DC-BB63-44E5-863E-C7D88EF61F50}"/>
              </a:ext>
            </a:extLst>
          </p:cNvPr>
          <p:cNvSpPr txBox="1"/>
          <p:nvPr/>
        </p:nvSpPr>
        <p:spPr>
          <a:xfrm>
            <a:off x="5990296" y="4722130"/>
            <a:ext cx="42998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여행지 위도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경도 데이터 수집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[Google Geocoding API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44ACB7-EDEA-4607-8FC3-D57576FD7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3" r="4569"/>
          <a:stretch/>
        </p:blipFill>
        <p:spPr>
          <a:xfrm>
            <a:off x="6586202" y="3238995"/>
            <a:ext cx="3415004" cy="12424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697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650</Words>
  <Application>Microsoft Office PowerPoint</Application>
  <PresentationFormat>와이드스크린</PresentationFormat>
  <Paragraphs>154</Paragraphs>
  <Slides>27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Tmon몬소리 Black</vt:lpstr>
      <vt:lpstr>맑은 고딕</vt:lpstr>
      <vt:lpstr>에스코어 드림 4 Regular</vt:lpstr>
      <vt:lpstr>에스코어 드림 5 Medium</vt:lpstr>
      <vt:lpstr>에스코어 드림 7 ExtraBold</vt:lpstr>
      <vt:lpstr>에스코어 드림 8 Heavy</vt:lpstr>
      <vt:lpstr>조선일보명조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James Tucker</dc:creator>
  <cp:lastModifiedBy>Becky</cp:lastModifiedBy>
  <cp:revision>10</cp:revision>
  <dcterms:created xsi:type="dcterms:W3CDTF">2021-01-30T04:28:59Z</dcterms:created>
  <dcterms:modified xsi:type="dcterms:W3CDTF">2021-01-30T05:23:25Z</dcterms:modified>
</cp:coreProperties>
</file>